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Muli" panose="020B0604020202020204" charset="0"/>
      <p:regular r:id="rId31"/>
    </p:embeddedFont>
    <p:embeddedFont>
      <p:font typeface="Muli Bold" panose="020B0604020202020204" charset="0"/>
      <p:regular r:id="rId32"/>
    </p:embeddedFont>
    <p:embeddedFont>
      <p:font typeface="Muli Ultra-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hyperlink" Target="https://colab.research.google.com/drive/1yLDBu1M0F1fdX6OfarDNeVq0hSWK9Tj1?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machine-learning-databases/00352/Online%20Retail.xlsx"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49820" y="1028700"/>
            <a:ext cx="8099147" cy="8099147"/>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4" name="Freeform 4"/>
          <p:cNvSpPr/>
          <p:nvPr/>
        </p:nvSpPr>
        <p:spPr>
          <a:xfrm>
            <a:off x="11486620" y="1947972"/>
            <a:ext cx="4825547" cy="10079472"/>
          </a:xfrm>
          <a:custGeom>
            <a:avLst/>
            <a:gdLst/>
            <a:ahLst/>
            <a:cxnLst/>
            <a:rect l="l" t="t" r="r" b="b"/>
            <a:pathLst>
              <a:path w="4825547" h="10079472">
                <a:moveTo>
                  <a:pt x="0" y="0"/>
                </a:moveTo>
                <a:lnTo>
                  <a:pt x="4825547" y="0"/>
                </a:lnTo>
                <a:lnTo>
                  <a:pt x="4825547" y="10079472"/>
                </a:lnTo>
                <a:lnTo>
                  <a:pt x="0" y="10079472"/>
                </a:lnTo>
                <a:lnTo>
                  <a:pt x="0" y="0"/>
                </a:lnTo>
                <a:close/>
              </a:path>
            </a:pathLst>
          </a:custGeom>
          <a:blipFill>
            <a:blip r:embed="rId2"/>
            <a:stretch>
              <a:fillRect/>
            </a:stretch>
          </a:blipFill>
        </p:spPr>
      </p:sp>
      <p:sp>
        <p:nvSpPr>
          <p:cNvPr id="5" name="Freeform 5"/>
          <p:cNvSpPr/>
          <p:nvPr/>
        </p:nvSpPr>
        <p:spPr>
          <a:xfrm>
            <a:off x="2949659" y="306709"/>
            <a:ext cx="3495566" cy="2237162"/>
          </a:xfrm>
          <a:custGeom>
            <a:avLst/>
            <a:gdLst/>
            <a:ahLst/>
            <a:cxnLst/>
            <a:rect l="l" t="t" r="r" b="b"/>
            <a:pathLst>
              <a:path w="3495566" h="2237162">
                <a:moveTo>
                  <a:pt x="0" y="0"/>
                </a:moveTo>
                <a:lnTo>
                  <a:pt x="3495565" y="0"/>
                </a:lnTo>
                <a:lnTo>
                  <a:pt x="3495565" y="2237162"/>
                </a:lnTo>
                <a:lnTo>
                  <a:pt x="0" y="2237162"/>
                </a:lnTo>
                <a:lnTo>
                  <a:pt x="0" y="0"/>
                </a:lnTo>
                <a:close/>
              </a:path>
            </a:pathLst>
          </a:custGeom>
          <a:blipFill>
            <a:blip r:embed="rId3"/>
            <a:stretch>
              <a:fillRect/>
            </a:stretch>
          </a:blipFill>
        </p:spPr>
      </p:sp>
      <p:sp>
        <p:nvSpPr>
          <p:cNvPr id="6" name="Freeform 6"/>
          <p:cNvSpPr/>
          <p:nvPr/>
        </p:nvSpPr>
        <p:spPr>
          <a:xfrm>
            <a:off x="1525668" y="788285"/>
            <a:ext cx="1801784" cy="1274012"/>
          </a:xfrm>
          <a:custGeom>
            <a:avLst/>
            <a:gdLst/>
            <a:ahLst/>
            <a:cxnLst/>
            <a:rect l="l" t="t" r="r" b="b"/>
            <a:pathLst>
              <a:path w="1801784" h="1274012">
                <a:moveTo>
                  <a:pt x="0" y="0"/>
                </a:moveTo>
                <a:lnTo>
                  <a:pt x="1801784" y="0"/>
                </a:lnTo>
                <a:lnTo>
                  <a:pt x="1801784" y="1274011"/>
                </a:lnTo>
                <a:lnTo>
                  <a:pt x="0" y="1274011"/>
                </a:lnTo>
                <a:lnTo>
                  <a:pt x="0" y="0"/>
                </a:lnTo>
                <a:close/>
              </a:path>
            </a:pathLst>
          </a:custGeom>
          <a:blipFill>
            <a:blip r:embed="rId4"/>
            <a:stretch>
              <a:fillRect/>
            </a:stretch>
          </a:blipFill>
        </p:spPr>
      </p:sp>
      <p:sp>
        <p:nvSpPr>
          <p:cNvPr id="7" name="TextBox 7"/>
          <p:cNvSpPr txBox="1"/>
          <p:nvPr/>
        </p:nvSpPr>
        <p:spPr>
          <a:xfrm>
            <a:off x="1384300" y="2734371"/>
            <a:ext cx="10121849" cy="5130796"/>
          </a:xfrm>
          <a:prstGeom prst="rect">
            <a:avLst/>
          </a:prstGeom>
        </p:spPr>
        <p:txBody>
          <a:bodyPr lIns="0" tIns="0" rIns="0" bIns="0" rtlCol="0" anchor="t">
            <a:spAutoFit/>
          </a:bodyPr>
          <a:lstStyle/>
          <a:p>
            <a:pPr algn="l">
              <a:lnSpc>
                <a:spcPts val="9999"/>
              </a:lnSpc>
            </a:pPr>
            <a:r>
              <a:rPr lang="en-US" sz="9999">
                <a:solidFill>
                  <a:srgbClr val="2D73E0"/>
                </a:solidFill>
                <a:latin typeface="Muli Ultra-Bold"/>
              </a:rPr>
              <a:t>Customer Segmentation</a:t>
            </a:r>
          </a:p>
          <a:p>
            <a:pPr algn="l">
              <a:lnSpc>
                <a:spcPts val="9999"/>
              </a:lnSpc>
            </a:pPr>
            <a:r>
              <a:rPr lang="en-US" sz="9999">
                <a:solidFill>
                  <a:srgbClr val="2D73E0"/>
                </a:solidFill>
                <a:latin typeface="Muli Ultra-Bold"/>
              </a:rPr>
              <a:t>RFM (Clustering K-Means)</a:t>
            </a:r>
          </a:p>
        </p:txBody>
      </p:sp>
      <p:sp>
        <p:nvSpPr>
          <p:cNvPr id="8" name="TextBox 8"/>
          <p:cNvSpPr txBox="1"/>
          <p:nvPr/>
        </p:nvSpPr>
        <p:spPr>
          <a:xfrm>
            <a:off x="1384300" y="8173830"/>
            <a:ext cx="6146800" cy="398005"/>
          </a:xfrm>
          <a:prstGeom prst="rect">
            <a:avLst/>
          </a:prstGeom>
        </p:spPr>
        <p:txBody>
          <a:bodyPr lIns="0" tIns="0" rIns="0" bIns="0" rtlCol="0" anchor="t">
            <a:spAutoFit/>
          </a:bodyPr>
          <a:lstStyle/>
          <a:p>
            <a:pPr algn="l">
              <a:lnSpc>
                <a:spcPts val="3262"/>
              </a:lnSpc>
            </a:pPr>
            <a:r>
              <a:rPr lang="en-US" sz="2330">
                <a:solidFill>
                  <a:srgbClr val="737373"/>
                </a:solidFill>
                <a:latin typeface="Muli"/>
              </a:rPr>
              <a:t>Filbert Leonardo - Kelompok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42132" y="2468601"/>
            <a:ext cx="4089087" cy="6254818"/>
          </a:xfrm>
          <a:custGeom>
            <a:avLst/>
            <a:gdLst/>
            <a:ahLst/>
            <a:cxnLst/>
            <a:rect l="l" t="t" r="r" b="b"/>
            <a:pathLst>
              <a:path w="4089087" h="6254818">
                <a:moveTo>
                  <a:pt x="0" y="0"/>
                </a:moveTo>
                <a:lnTo>
                  <a:pt x="4089087" y="0"/>
                </a:lnTo>
                <a:lnTo>
                  <a:pt x="4089087" y="6254818"/>
                </a:lnTo>
                <a:lnTo>
                  <a:pt x="0" y="6254818"/>
                </a:lnTo>
                <a:lnTo>
                  <a:pt x="0" y="0"/>
                </a:lnTo>
                <a:close/>
              </a:path>
            </a:pathLst>
          </a:custGeom>
          <a:blipFill>
            <a:blip r:embed="rId2"/>
            <a:stretch>
              <a:fillRect/>
            </a:stretch>
          </a:blipFill>
        </p:spPr>
      </p:sp>
      <p:grpSp>
        <p:nvGrpSpPr>
          <p:cNvPr id="3" name="Group 3"/>
          <p:cNvGrpSpPr/>
          <p:nvPr/>
        </p:nvGrpSpPr>
        <p:grpSpPr>
          <a:xfrm>
            <a:off x="12791880" y="7304113"/>
            <a:ext cx="5189592" cy="1768429"/>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5" name="Freeform 5"/>
          <p:cNvSpPr/>
          <p:nvPr/>
        </p:nvSpPr>
        <p:spPr>
          <a:xfrm>
            <a:off x="462372" y="5770572"/>
            <a:ext cx="12187244" cy="4079818"/>
          </a:xfrm>
          <a:custGeom>
            <a:avLst/>
            <a:gdLst/>
            <a:ahLst/>
            <a:cxnLst/>
            <a:rect l="l" t="t" r="r" b="b"/>
            <a:pathLst>
              <a:path w="12187244" h="4079818">
                <a:moveTo>
                  <a:pt x="0" y="0"/>
                </a:moveTo>
                <a:lnTo>
                  <a:pt x="12187244" y="0"/>
                </a:lnTo>
                <a:lnTo>
                  <a:pt x="12187244" y="4079817"/>
                </a:lnTo>
                <a:lnTo>
                  <a:pt x="0" y="4079817"/>
                </a:lnTo>
                <a:lnTo>
                  <a:pt x="0" y="0"/>
                </a:lnTo>
                <a:close/>
              </a:path>
            </a:pathLst>
          </a:custGeom>
          <a:blipFill>
            <a:blip r:embed="rId3"/>
            <a:stretch>
              <a:fillRect/>
            </a:stretch>
          </a:blipFill>
        </p:spPr>
      </p:sp>
      <p:sp>
        <p:nvSpPr>
          <p:cNvPr id="6" name="TextBox 6"/>
          <p:cNvSpPr txBox="1"/>
          <p:nvPr/>
        </p:nvSpPr>
        <p:spPr>
          <a:xfrm>
            <a:off x="1028700" y="1848222"/>
            <a:ext cx="11620916" cy="3510775"/>
          </a:xfrm>
          <a:prstGeom prst="rect">
            <a:avLst/>
          </a:prstGeom>
        </p:spPr>
        <p:txBody>
          <a:bodyPr lIns="0" tIns="0" rIns="0" bIns="0" rtlCol="0" anchor="t">
            <a:spAutoFit/>
          </a:bodyPr>
          <a:lstStyle/>
          <a:p>
            <a:pPr algn="l">
              <a:lnSpc>
                <a:spcPts val="2842"/>
              </a:lnSpc>
            </a:pPr>
            <a:r>
              <a:rPr lang="en-US" sz="2030">
                <a:solidFill>
                  <a:srgbClr val="737373"/>
                </a:solidFill>
                <a:latin typeface="Muli"/>
              </a:rPr>
              <a:t>Terlihat adanya tren peningkatan jumlah customer yang melakukan pembelian di akhir tahun dibandingkan dengan awal tahun. Tren kenaikan ini mencapai puncaknya di akhir </a:t>
            </a:r>
            <a:r>
              <a:rPr lang="en-US" sz="2030">
                <a:solidFill>
                  <a:srgbClr val="737373"/>
                </a:solidFill>
                <a:latin typeface="Muli Bold"/>
              </a:rPr>
              <a:t>bulan November</a:t>
            </a:r>
            <a:r>
              <a:rPr lang="en-US" sz="2030">
                <a:solidFill>
                  <a:srgbClr val="737373"/>
                </a:solidFill>
                <a:latin typeface="Muli"/>
              </a:rPr>
              <a:t>, dengan jumlah customer yang melakukan pembelian terbanyak pada bulan tersebut sekitar 1600 lebih orang. Hal ini kemungkinan disebabkan oleh beberapa faktor, seperti:</a:t>
            </a:r>
          </a:p>
          <a:p>
            <a:pPr marL="438388" lvl="1" indent="-219194" algn="l">
              <a:lnSpc>
                <a:spcPts val="2842"/>
              </a:lnSpc>
              <a:buFont typeface="Arial"/>
              <a:buChar char="•"/>
            </a:pPr>
            <a:r>
              <a:rPr lang="en-US" sz="2030">
                <a:solidFill>
                  <a:srgbClr val="737373"/>
                </a:solidFill>
                <a:latin typeface="Muli Bold"/>
              </a:rPr>
              <a:t>Promo dan Diskon: </a:t>
            </a:r>
            <a:r>
              <a:rPr lang="en-US" sz="2030">
                <a:solidFill>
                  <a:srgbClr val="737373"/>
                </a:solidFill>
                <a:latin typeface="Muli"/>
              </a:rPr>
              <a:t>Toko mengadakan promo dan diskon besar-besaran di akhir bulan untuk menarik pembeli.</a:t>
            </a:r>
          </a:p>
          <a:p>
            <a:pPr marL="438388" lvl="1" indent="-219194" algn="l">
              <a:lnSpc>
                <a:spcPts val="2842"/>
              </a:lnSpc>
              <a:buFont typeface="Arial"/>
              <a:buChar char="•"/>
            </a:pPr>
            <a:r>
              <a:rPr lang="en-US" sz="2030">
                <a:solidFill>
                  <a:srgbClr val="737373"/>
                </a:solidFill>
                <a:latin typeface="Muli Bold"/>
              </a:rPr>
              <a:t>Gaji Bulanan:</a:t>
            </a:r>
            <a:r>
              <a:rPr lang="en-US" sz="2030">
                <a:solidFill>
                  <a:srgbClr val="737373"/>
                </a:solidFill>
                <a:latin typeface="Muli"/>
              </a:rPr>
              <a:t> Banyak orang menerima gaji bulanan mereka di akhir bulan dan menggunakannya untuk berbelanja.</a:t>
            </a:r>
          </a:p>
          <a:p>
            <a:pPr marL="438388" lvl="1" indent="-219194" algn="l">
              <a:lnSpc>
                <a:spcPts val="2842"/>
              </a:lnSpc>
              <a:buFont typeface="Arial"/>
              <a:buChar char="•"/>
            </a:pPr>
            <a:r>
              <a:rPr lang="en-US" sz="2030">
                <a:solidFill>
                  <a:srgbClr val="737373"/>
                </a:solidFill>
                <a:latin typeface="Muli Bold"/>
              </a:rPr>
              <a:t>Persiapan Liburan:</a:t>
            </a:r>
            <a:r>
              <a:rPr lang="en-US" sz="2030">
                <a:solidFill>
                  <a:srgbClr val="737373"/>
                </a:solidFill>
                <a:latin typeface="Muli"/>
              </a:rPr>
              <a:t> Akhir bulan November mendekati musim liburan akhir tahun, sehingga banyak orang yang berbelanja untuk persiapan liburan.</a:t>
            </a:r>
          </a:p>
        </p:txBody>
      </p:sp>
      <p:sp>
        <p:nvSpPr>
          <p:cNvPr id="7" name="TextBox 7"/>
          <p:cNvSpPr txBox="1"/>
          <p:nvPr/>
        </p:nvSpPr>
        <p:spPr>
          <a:xfrm>
            <a:off x="14063680" y="1090521"/>
            <a:ext cx="2645991" cy="792426"/>
          </a:xfrm>
          <a:prstGeom prst="rect">
            <a:avLst/>
          </a:prstGeom>
        </p:spPr>
        <p:txBody>
          <a:bodyPr lIns="0" tIns="0" rIns="0" bIns="0" rtlCol="0" anchor="t">
            <a:spAutoFit/>
          </a:bodyPr>
          <a:lstStyle/>
          <a:p>
            <a:pPr algn="ctr">
              <a:lnSpc>
                <a:spcPts val="6072"/>
              </a:lnSpc>
            </a:pPr>
            <a:r>
              <a:rPr lang="en-US" sz="6072">
                <a:solidFill>
                  <a:srgbClr val="444443"/>
                </a:solidFill>
                <a:latin typeface="Muli Ultra-Bold"/>
              </a:rPr>
              <a:t>EDA</a:t>
            </a:r>
          </a:p>
        </p:txBody>
      </p:sp>
      <p:sp>
        <p:nvSpPr>
          <p:cNvPr id="8" name="TextBox 8"/>
          <p:cNvSpPr txBox="1"/>
          <p:nvPr/>
        </p:nvSpPr>
        <p:spPr>
          <a:xfrm>
            <a:off x="1028700" y="485775"/>
            <a:ext cx="11563512" cy="1085850"/>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Waktu Pembelian (Bulan) dengan Jumlah Customer Terbanyak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20" y="2731486"/>
            <a:ext cx="6020995" cy="5697366"/>
          </a:xfrm>
          <a:custGeom>
            <a:avLst/>
            <a:gdLst/>
            <a:ahLst/>
            <a:cxnLst/>
            <a:rect l="l" t="t" r="r" b="b"/>
            <a:pathLst>
              <a:path w="6020995" h="5697366">
                <a:moveTo>
                  <a:pt x="0" y="0"/>
                </a:moveTo>
                <a:lnTo>
                  <a:pt x="6020994" y="0"/>
                </a:lnTo>
                <a:lnTo>
                  <a:pt x="6020994" y="5697367"/>
                </a:lnTo>
                <a:lnTo>
                  <a:pt x="0" y="5697367"/>
                </a:lnTo>
                <a:lnTo>
                  <a:pt x="0" y="0"/>
                </a:lnTo>
                <a:close/>
              </a:path>
            </a:pathLst>
          </a:custGeom>
          <a:blipFill>
            <a:blip r:embed="rId2"/>
            <a:stretch>
              <a:fillRect/>
            </a:stretch>
          </a:blipFill>
        </p:spPr>
      </p:sp>
      <p:grpSp>
        <p:nvGrpSpPr>
          <p:cNvPr id="3" name="Group 3"/>
          <p:cNvGrpSpPr/>
          <p:nvPr/>
        </p:nvGrpSpPr>
        <p:grpSpPr>
          <a:xfrm>
            <a:off x="159040" y="7879325"/>
            <a:ext cx="6350546" cy="109905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5" name="Freeform 5"/>
          <p:cNvSpPr/>
          <p:nvPr/>
        </p:nvSpPr>
        <p:spPr>
          <a:xfrm>
            <a:off x="5873036" y="5580170"/>
            <a:ext cx="11965928" cy="4027915"/>
          </a:xfrm>
          <a:custGeom>
            <a:avLst/>
            <a:gdLst/>
            <a:ahLst/>
            <a:cxnLst/>
            <a:rect l="l" t="t" r="r" b="b"/>
            <a:pathLst>
              <a:path w="11965928" h="4027915">
                <a:moveTo>
                  <a:pt x="0" y="0"/>
                </a:moveTo>
                <a:lnTo>
                  <a:pt x="11965928" y="0"/>
                </a:lnTo>
                <a:lnTo>
                  <a:pt x="11965928" y="4027915"/>
                </a:lnTo>
                <a:lnTo>
                  <a:pt x="0" y="4027915"/>
                </a:lnTo>
                <a:lnTo>
                  <a:pt x="0" y="0"/>
                </a:lnTo>
                <a:close/>
              </a:path>
            </a:pathLst>
          </a:custGeom>
          <a:blipFill>
            <a:blip r:embed="rId3"/>
            <a:stretch>
              <a:fillRect/>
            </a:stretch>
          </a:blipFill>
        </p:spPr>
      </p:sp>
      <p:sp>
        <p:nvSpPr>
          <p:cNvPr id="6" name="TextBox 6"/>
          <p:cNvSpPr txBox="1"/>
          <p:nvPr/>
        </p:nvSpPr>
        <p:spPr>
          <a:xfrm>
            <a:off x="1768139" y="1666875"/>
            <a:ext cx="2645991" cy="792426"/>
          </a:xfrm>
          <a:prstGeom prst="rect">
            <a:avLst/>
          </a:prstGeom>
        </p:spPr>
        <p:txBody>
          <a:bodyPr lIns="0" tIns="0" rIns="0" bIns="0" rtlCol="0" anchor="t">
            <a:spAutoFit/>
          </a:bodyPr>
          <a:lstStyle/>
          <a:p>
            <a:pPr algn="ctr">
              <a:lnSpc>
                <a:spcPts val="6072"/>
              </a:lnSpc>
            </a:pPr>
            <a:r>
              <a:rPr lang="en-US" sz="6072">
                <a:solidFill>
                  <a:srgbClr val="444443"/>
                </a:solidFill>
                <a:latin typeface="Muli Ultra-Bold"/>
              </a:rPr>
              <a:t>EDA</a:t>
            </a:r>
          </a:p>
        </p:txBody>
      </p:sp>
      <p:sp>
        <p:nvSpPr>
          <p:cNvPr id="7" name="TextBox 7"/>
          <p:cNvSpPr txBox="1"/>
          <p:nvPr/>
        </p:nvSpPr>
        <p:spPr>
          <a:xfrm>
            <a:off x="6509586" y="2391147"/>
            <a:ext cx="11394967" cy="2805925"/>
          </a:xfrm>
          <a:prstGeom prst="rect">
            <a:avLst/>
          </a:prstGeom>
        </p:spPr>
        <p:txBody>
          <a:bodyPr lIns="0" tIns="0" rIns="0" bIns="0" rtlCol="0" anchor="t">
            <a:spAutoFit/>
          </a:bodyPr>
          <a:lstStyle/>
          <a:p>
            <a:pPr algn="l">
              <a:lnSpc>
                <a:spcPts val="2842"/>
              </a:lnSpc>
            </a:pPr>
            <a:r>
              <a:rPr lang="en-US" sz="2030">
                <a:solidFill>
                  <a:srgbClr val="737373"/>
                </a:solidFill>
                <a:latin typeface="Muli"/>
              </a:rPr>
              <a:t>Terlihat adanya tren kenaikan jumlah customer yang melakukan pembelian pada minggu-minggu terakhir. </a:t>
            </a:r>
            <a:r>
              <a:rPr lang="en-US" sz="2030">
                <a:solidFill>
                  <a:srgbClr val="737373"/>
                </a:solidFill>
                <a:latin typeface="Muli Bold"/>
              </a:rPr>
              <a:t>Minggu ke-48</a:t>
            </a:r>
            <a:r>
              <a:rPr lang="en-US" sz="2030">
                <a:solidFill>
                  <a:srgbClr val="737373"/>
                </a:solidFill>
                <a:latin typeface="Muli"/>
              </a:rPr>
              <a:t> tercatat sebagai minggu dengan jumlah customer terbanyak. Hal ini kemungkinan disebabkan oleh beberapa faktor, seperti:</a:t>
            </a:r>
          </a:p>
          <a:p>
            <a:pPr marL="438388" lvl="1" indent="-219194" algn="l">
              <a:lnSpc>
                <a:spcPts val="2842"/>
              </a:lnSpc>
              <a:buFont typeface="Arial"/>
              <a:buChar char="•"/>
            </a:pPr>
            <a:r>
              <a:rPr lang="en-US" sz="2030">
                <a:solidFill>
                  <a:srgbClr val="737373"/>
                </a:solidFill>
                <a:latin typeface="Muli Bold"/>
              </a:rPr>
              <a:t>Liburan Natal dan Tahun Baru:</a:t>
            </a:r>
            <a:r>
              <a:rPr lang="en-US" sz="2030">
                <a:solidFill>
                  <a:srgbClr val="737373"/>
                </a:solidFill>
                <a:latin typeface="Muli"/>
              </a:rPr>
              <a:t> Periode Natal dan Tahun Baru yang jatuh pada akhir bulan Desember dan awal bulan Januari dapat menjadi salah satu faktor yang mendorong kenaikan pembelian di minggu-minggu terakhir.</a:t>
            </a:r>
          </a:p>
          <a:p>
            <a:pPr marL="438388" lvl="1" indent="-219194" algn="l">
              <a:lnSpc>
                <a:spcPts val="2842"/>
              </a:lnSpc>
              <a:buFont typeface="Arial"/>
              <a:buChar char="•"/>
            </a:pPr>
            <a:r>
              <a:rPr lang="en-US" sz="2030">
                <a:solidFill>
                  <a:srgbClr val="737373"/>
                </a:solidFill>
                <a:latin typeface="Muli Bold"/>
              </a:rPr>
              <a:t>Perasaan Ingin Berbelanja:</a:t>
            </a:r>
            <a:r>
              <a:rPr lang="en-US" sz="2030">
                <a:solidFill>
                  <a:srgbClr val="737373"/>
                </a:solidFill>
                <a:latin typeface="Muli"/>
              </a:rPr>
              <a:t> Menjelang akhir tahun, banyak orang memiliki perasaan ingin berbelanja untuk merayakan Natal, Tahun Baru, dan menyambut tahun baru.</a:t>
            </a:r>
          </a:p>
        </p:txBody>
      </p:sp>
      <p:sp>
        <p:nvSpPr>
          <p:cNvPr id="8" name="TextBox 8"/>
          <p:cNvSpPr txBox="1"/>
          <p:nvPr/>
        </p:nvSpPr>
        <p:spPr>
          <a:xfrm>
            <a:off x="6509586" y="1028700"/>
            <a:ext cx="11394967" cy="1085850"/>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Waktu Pembelian (Minggu) dengan Jumlah Customer Terbanyak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273" y="8065933"/>
            <a:ext cx="6248679" cy="1192367"/>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4" name="Freeform 4"/>
          <p:cNvSpPr/>
          <p:nvPr/>
        </p:nvSpPr>
        <p:spPr>
          <a:xfrm>
            <a:off x="179320" y="2389307"/>
            <a:ext cx="5441009" cy="6487045"/>
          </a:xfrm>
          <a:custGeom>
            <a:avLst/>
            <a:gdLst/>
            <a:ahLst/>
            <a:cxnLst/>
            <a:rect l="l" t="t" r="r" b="b"/>
            <a:pathLst>
              <a:path w="5441009" h="6487045">
                <a:moveTo>
                  <a:pt x="0" y="0"/>
                </a:moveTo>
                <a:lnTo>
                  <a:pt x="5441009" y="0"/>
                </a:lnTo>
                <a:lnTo>
                  <a:pt x="5441009" y="6487044"/>
                </a:lnTo>
                <a:lnTo>
                  <a:pt x="0" y="6487044"/>
                </a:lnTo>
                <a:lnTo>
                  <a:pt x="0" y="0"/>
                </a:lnTo>
                <a:close/>
              </a:path>
            </a:pathLst>
          </a:custGeom>
          <a:blipFill>
            <a:blip r:embed="rId2"/>
            <a:stretch>
              <a:fillRect/>
            </a:stretch>
          </a:blipFill>
        </p:spPr>
      </p:sp>
      <p:sp>
        <p:nvSpPr>
          <p:cNvPr id="5" name="Freeform 5"/>
          <p:cNvSpPr/>
          <p:nvPr/>
        </p:nvSpPr>
        <p:spPr>
          <a:xfrm>
            <a:off x="5667450" y="5457327"/>
            <a:ext cx="12017288" cy="4412713"/>
          </a:xfrm>
          <a:custGeom>
            <a:avLst/>
            <a:gdLst/>
            <a:ahLst/>
            <a:cxnLst/>
            <a:rect l="l" t="t" r="r" b="b"/>
            <a:pathLst>
              <a:path w="12017288" h="4412713">
                <a:moveTo>
                  <a:pt x="0" y="0"/>
                </a:moveTo>
                <a:lnTo>
                  <a:pt x="12017288" y="0"/>
                </a:lnTo>
                <a:lnTo>
                  <a:pt x="12017288" y="4412713"/>
                </a:lnTo>
                <a:lnTo>
                  <a:pt x="0" y="4412713"/>
                </a:lnTo>
                <a:lnTo>
                  <a:pt x="0" y="0"/>
                </a:lnTo>
                <a:close/>
              </a:path>
            </a:pathLst>
          </a:custGeom>
          <a:blipFill>
            <a:blip r:embed="rId3"/>
            <a:stretch>
              <a:fillRect/>
            </a:stretch>
          </a:blipFill>
        </p:spPr>
      </p:sp>
      <p:sp>
        <p:nvSpPr>
          <p:cNvPr id="6" name="TextBox 6"/>
          <p:cNvSpPr txBox="1"/>
          <p:nvPr/>
        </p:nvSpPr>
        <p:spPr>
          <a:xfrm>
            <a:off x="1200973" y="1152525"/>
            <a:ext cx="2645991" cy="792426"/>
          </a:xfrm>
          <a:prstGeom prst="rect">
            <a:avLst/>
          </a:prstGeom>
        </p:spPr>
        <p:txBody>
          <a:bodyPr lIns="0" tIns="0" rIns="0" bIns="0" rtlCol="0" anchor="t">
            <a:spAutoFit/>
          </a:bodyPr>
          <a:lstStyle/>
          <a:p>
            <a:pPr algn="ctr">
              <a:lnSpc>
                <a:spcPts val="6072"/>
              </a:lnSpc>
            </a:pPr>
            <a:r>
              <a:rPr lang="en-US" sz="6072">
                <a:solidFill>
                  <a:srgbClr val="444443"/>
                </a:solidFill>
                <a:latin typeface="Muli Ultra-Bold"/>
              </a:rPr>
              <a:t>EDA</a:t>
            </a:r>
          </a:p>
        </p:txBody>
      </p:sp>
      <p:sp>
        <p:nvSpPr>
          <p:cNvPr id="7" name="TextBox 7"/>
          <p:cNvSpPr txBox="1"/>
          <p:nvPr/>
        </p:nvSpPr>
        <p:spPr>
          <a:xfrm>
            <a:off x="6092888" y="2849273"/>
            <a:ext cx="11591850" cy="2101075"/>
          </a:xfrm>
          <a:prstGeom prst="rect">
            <a:avLst/>
          </a:prstGeom>
        </p:spPr>
        <p:txBody>
          <a:bodyPr lIns="0" tIns="0" rIns="0" bIns="0" rtlCol="0" anchor="t">
            <a:spAutoFit/>
          </a:bodyPr>
          <a:lstStyle/>
          <a:p>
            <a:pPr algn="l">
              <a:lnSpc>
                <a:spcPts val="2842"/>
              </a:lnSpc>
            </a:pPr>
            <a:r>
              <a:rPr lang="en-US" sz="2030">
                <a:solidFill>
                  <a:srgbClr val="737373"/>
                </a:solidFill>
                <a:latin typeface="Muli"/>
              </a:rPr>
              <a:t>Berdasarkan informasi yang diberikan, terlihat adanya tren kenaikan jumlah customer yang melakukan pembelian dari hari Senin sampai Kamis. </a:t>
            </a:r>
            <a:r>
              <a:rPr lang="en-US" sz="2030">
                <a:solidFill>
                  <a:srgbClr val="737373"/>
                </a:solidFill>
                <a:latin typeface="Muli Bold"/>
              </a:rPr>
              <a:t>Hari Kamis</a:t>
            </a:r>
            <a:r>
              <a:rPr lang="en-US" sz="2030">
                <a:solidFill>
                  <a:srgbClr val="737373"/>
                </a:solidFill>
                <a:latin typeface="Muli"/>
              </a:rPr>
              <a:t> tercatat sebagai hari dengan jumlah customer terbanyak. Hal ini mungkin disebabkan oleh kebiasaan customer untuk menunda pembelian hingga pertengahan minggu. Customer mungkin sibuk dengan pekerjaan atau aktivitas lainnya di awal minggu dan memiliki lebih banyak waktu untuk berbelanja pada hari Kamis.</a:t>
            </a:r>
          </a:p>
        </p:txBody>
      </p:sp>
      <p:sp>
        <p:nvSpPr>
          <p:cNvPr id="8" name="TextBox 8"/>
          <p:cNvSpPr txBox="1"/>
          <p:nvPr/>
        </p:nvSpPr>
        <p:spPr>
          <a:xfrm>
            <a:off x="6092888" y="1486825"/>
            <a:ext cx="11591850" cy="1085850"/>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Waktu Pembelian (Hari) dengan Jumlah Customer Terbanyak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99920" y="1720783"/>
            <a:ext cx="7326393" cy="7326393"/>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4" name="Freeform 4"/>
          <p:cNvSpPr/>
          <p:nvPr/>
        </p:nvSpPr>
        <p:spPr>
          <a:xfrm>
            <a:off x="12386690" y="2319448"/>
            <a:ext cx="5952853" cy="6129063"/>
          </a:xfrm>
          <a:custGeom>
            <a:avLst/>
            <a:gdLst/>
            <a:ahLst/>
            <a:cxnLst/>
            <a:rect l="l" t="t" r="r" b="b"/>
            <a:pathLst>
              <a:path w="5952853" h="6129063">
                <a:moveTo>
                  <a:pt x="0" y="0"/>
                </a:moveTo>
                <a:lnTo>
                  <a:pt x="5952853" y="0"/>
                </a:lnTo>
                <a:lnTo>
                  <a:pt x="5952853" y="6129063"/>
                </a:lnTo>
                <a:lnTo>
                  <a:pt x="0" y="6129063"/>
                </a:lnTo>
                <a:lnTo>
                  <a:pt x="0" y="0"/>
                </a:lnTo>
                <a:close/>
              </a:path>
            </a:pathLst>
          </a:custGeom>
          <a:blipFill>
            <a:blip r:embed="rId2"/>
            <a:stretch>
              <a:fillRect/>
            </a:stretch>
          </a:blipFill>
        </p:spPr>
      </p:sp>
      <p:sp>
        <p:nvSpPr>
          <p:cNvPr id="5" name="Freeform 5"/>
          <p:cNvSpPr/>
          <p:nvPr/>
        </p:nvSpPr>
        <p:spPr>
          <a:xfrm>
            <a:off x="313789" y="5143500"/>
            <a:ext cx="13132105" cy="4396121"/>
          </a:xfrm>
          <a:custGeom>
            <a:avLst/>
            <a:gdLst/>
            <a:ahLst/>
            <a:cxnLst/>
            <a:rect l="l" t="t" r="r" b="b"/>
            <a:pathLst>
              <a:path w="13132105" h="4396121">
                <a:moveTo>
                  <a:pt x="0" y="0"/>
                </a:moveTo>
                <a:lnTo>
                  <a:pt x="13132105" y="0"/>
                </a:lnTo>
                <a:lnTo>
                  <a:pt x="13132105" y="4396121"/>
                </a:lnTo>
                <a:lnTo>
                  <a:pt x="0" y="4396121"/>
                </a:lnTo>
                <a:lnTo>
                  <a:pt x="0" y="0"/>
                </a:lnTo>
                <a:close/>
              </a:path>
            </a:pathLst>
          </a:custGeom>
          <a:blipFill>
            <a:blip r:embed="rId3"/>
            <a:stretch>
              <a:fillRect/>
            </a:stretch>
          </a:blipFill>
        </p:spPr>
      </p:sp>
      <p:sp>
        <p:nvSpPr>
          <p:cNvPr id="6" name="TextBox 6"/>
          <p:cNvSpPr txBox="1"/>
          <p:nvPr/>
        </p:nvSpPr>
        <p:spPr>
          <a:xfrm>
            <a:off x="652208" y="2245715"/>
            <a:ext cx="11394967" cy="2453500"/>
          </a:xfrm>
          <a:prstGeom prst="rect">
            <a:avLst/>
          </a:prstGeom>
        </p:spPr>
        <p:txBody>
          <a:bodyPr lIns="0" tIns="0" rIns="0" bIns="0" rtlCol="0" anchor="t">
            <a:spAutoFit/>
          </a:bodyPr>
          <a:lstStyle/>
          <a:p>
            <a:pPr algn="l">
              <a:lnSpc>
                <a:spcPts val="2842"/>
              </a:lnSpc>
            </a:pPr>
            <a:r>
              <a:rPr lang="en-US" sz="2030">
                <a:solidFill>
                  <a:srgbClr val="737373"/>
                </a:solidFill>
                <a:latin typeface="Muli"/>
              </a:rPr>
              <a:t>Terlihat adanya tren kenaikan jumlah customer yang melakukan pembelian mulai dari jam 6 pagi hingga puncak tertinggi pada </a:t>
            </a:r>
            <a:r>
              <a:rPr lang="en-US" sz="2030">
                <a:solidFill>
                  <a:srgbClr val="737373"/>
                </a:solidFill>
                <a:latin typeface="Muli Bold"/>
              </a:rPr>
              <a:t>jam 12 siang</a:t>
            </a:r>
            <a:r>
              <a:rPr lang="en-US" sz="2030">
                <a:solidFill>
                  <a:srgbClr val="737373"/>
                </a:solidFill>
                <a:latin typeface="Muli"/>
              </a:rPr>
              <a:t>. Hal ini kemungkinan disebabkan oleh beberapa faktor, seperti:</a:t>
            </a:r>
          </a:p>
          <a:p>
            <a:pPr marL="438388" lvl="1" indent="-219194" algn="l">
              <a:lnSpc>
                <a:spcPts val="2842"/>
              </a:lnSpc>
              <a:buFont typeface="Arial"/>
              <a:buChar char="•"/>
            </a:pPr>
            <a:r>
              <a:rPr lang="en-US" sz="2030">
                <a:solidFill>
                  <a:srgbClr val="737373"/>
                </a:solidFill>
                <a:latin typeface="Muli"/>
              </a:rPr>
              <a:t>Tren kenaikan pembelian pada pagi hari hingga jam 12 siang mungkin terkait dengan jam kerja customer.</a:t>
            </a:r>
          </a:p>
          <a:p>
            <a:pPr marL="438388" lvl="1" indent="-219194" algn="l">
              <a:lnSpc>
                <a:spcPts val="2842"/>
              </a:lnSpc>
              <a:buFont typeface="Arial"/>
              <a:buChar char="•"/>
            </a:pPr>
            <a:r>
              <a:rPr lang="en-US" sz="2030">
                <a:solidFill>
                  <a:srgbClr val="737373"/>
                </a:solidFill>
                <a:latin typeface="Muli"/>
              </a:rPr>
              <a:t>Customer mungkin melakukan pembelian melalui perangkat mobile mereka selama perjalanan ke kantor atau saat istirahat makan siang.</a:t>
            </a:r>
          </a:p>
        </p:txBody>
      </p:sp>
      <p:sp>
        <p:nvSpPr>
          <p:cNvPr id="7" name="TextBox 7"/>
          <p:cNvSpPr txBox="1"/>
          <p:nvPr/>
        </p:nvSpPr>
        <p:spPr>
          <a:xfrm>
            <a:off x="652208" y="883268"/>
            <a:ext cx="11394967" cy="1085850"/>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Waktu Pembelian (Jam) dengan Jumlah Customer Terbanyak</a:t>
            </a:r>
          </a:p>
        </p:txBody>
      </p:sp>
      <p:sp>
        <p:nvSpPr>
          <p:cNvPr id="8" name="TextBox 8"/>
          <p:cNvSpPr txBox="1"/>
          <p:nvPr/>
        </p:nvSpPr>
        <p:spPr>
          <a:xfrm>
            <a:off x="14040121" y="928358"/>
            <a:ext cx="2645991" cy="792426"/>
          </a:xfrm>
          <a:prstGeom prst="rect">
            <a:avLst/>
          </a:prstGeom>
        </p:spPr>
        <p:txBody>
          <a:bodyPr lIns="0" tIns="0" rIns="0" bIns="0" rtlCol="0" anchor="t">
            <a:spAutoFit/>
          </a:bodyPr>
          <a:lstStyle/>
          <a:p>
            <a:pPr algn="ctr">
              <a:lnSpc>
                <a:spcPts val="6072"/>
              </a:lnSpc>
            </a:pPr>
            <a:r>
              <a:rPr lang="en-US" sz="6072">
                <a:solidFill>
                  <a:srgbClr val="444443"/>
                </a:solidFill>
                <a:latin typeface="Muli Ultra-Bold"/>
              </a:rPr>
              <a:t>EDA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364598"/>
            <a:ext cx="12913678" cy="4249632"/>
          </a:xfrm>
          <a:custGeom>
            <a:avLst/>
            <a:gdLst/>
            <a:ahLst/>
            <a:cxnLst/>
            <a:rect l="l" t="t" r="r" b="b"/>
            <a:pathLst>
              <a:path w="12913678" h="4249632">
                <a:moveTo>
                  <a:pt x="0" y="0"/>
                </a:moveTo>
                <a:lnTo>
                  <a:pt x="12913678" y="0"/>
                </a:lnTo>
                <a:lnTo>
                  <a:pt x="12913678" y="4249632"/>
                </a:lnTo>
                <a:lnTo>
                  <a:pt x="0" y="4249632"/>
                </a:lnTo>
                <a:lnTo>
                  <a:pt x="0" y="0"/>
                </a:lnTo>
                <a:close/>
              </a:path>
            </a:pathLst>
          </a:custGeom>
          <a:blipFill>
            <a:blip r:embed="rId2"/>
            <a:stretch>
              <a:fillRect/>
            </a:stretch>
          </a:blipFill>
        </p:spPr>
      </p:sp>
      <p:sp>
        <p:nvSpPr>
          <p:cNvPr id="3" name="TextBox 3"/>
          <p:cNvSpPr txBox="1"/>
          <p:nvPr/>
        </p:nvSpPr>
        <p:spPr>
          <a:xfrm>
            <a:off x="1028700" y="2495550"/>
            <a:ext cx="13216084" cy="2453500"/>
          </a:xfrm>
          <a:prstGeom prst="rect">
            <a:avLst/>
          </a:prstGeom>
        </p:spPr>
        <p:txBody>
          <a:bodyPr lIns="0" tIns="0" rIns="0" bIns="0" rtlCol="0" anchor="t">
            <a:spAutoFit/>
          </a:bodyPr>
          <a:lstStyle/>
          <a:p>
            <a:pPr marL="438388" lvl="1" indent="-219194" algn="l">
              <a:lnSpc>
                <a:spcPts val="2842"/>
              </a:lnSpc>
              <a:buAutoNum type="arabicPeriod"/>
            </a:pPr>
            <a:r>
              <a:rPr lang="en-US" sz="2030">
                <a:solidFill>
                  <a:srgbClr val="737373"/>
                </a:solidFill>
                <a:latin typeface="Muli Bold"/>
              </a:rPr>
              <a:t>Grafik pembelian produk terbanyak</a:t>
            </a:r>
          </a:p>
          <a:p>
            <a:pPr marL="876775" lvl="2" indent="-292258" algn="l">
              <a:lnSpc>
                <a:spcPts val="2842"/>
              </a:lnSpc>
              <a:buFont typeface="Arial"/>
              <a:buChar char="⚬"/>
            </a:pPr>
            <a:r>
              <a:rPr lang="en-US" sz="2030">
                <a:solidFill>
                  <a:srgbClr val="737373"/>
                </a:solidFill>
                <a:latin typeface="Muli"/>
              </a:rPr>
              <a:t>Produk dengan jumlah kuantitas pembelian terbanyak adalah </a:t>
            </a:r>
            <a:r>
              <a:rPr lang="en-US" sz="2030">
                <a:solidFill>
                  <a:srgbClr val="737373"/>
                </a:solidFill>
                <a:latin typeface="Muli Bold"/>
              </a:rPr>
              <a:t>`WHITE HANGING HEART T-LIGHT HOLDER`</a:t>
            </a:r>
            <a:r>
              <a:rPr lang="en-US" sz="2030">
                <a:solidFill>
                  <a:srgbClr val="737373"/>
                </a:solidFill>
                <a:latin typeface="Muli"/>
              </a:rPr>
              <a:t>.</a:t>
            </a:r>
          </a:p>
          <a:p>
            <a:pPr marL="876775" lvl="2" indent="-292258" algn="l">
              <a:lnSpc>
                <a:spcPts val="2842"/>
              </a:lnSpc>
              <a:buFont typeface="Arial"/>
              <a:buChar char="⚬"/>
            </a:pPr>
            <a:r>
              <a:rPr lang="en-US" sz="2030">
                <a:solidFill>
                  <a:srgbClr val="737373"/>
                </a:solidFill>
                <a:latin typeface="Muli"/>
              </a:rPr>
              <a:t>Grafik ini memberikan wawasan tentang preferensi pelanggan dalam hal jumlah produk yang dibeli.</a:t>
            </a:r>
          </a:p>
          <a:p>
            <a:pPr marL="438388" lvl="1" indent="-219194" algn="l">
              <a:lnSpc>
                <a:spcPts val="2842"/>
              </a:lnSpc>
              <a:buAutoNum type="arabicPeriod"/>
            </a:pPr>
            <a:r>
              <a:rPr lang="en-US" sz="2030">
                <a:solidFill>
                  <a:srgbClr val="737373"/>
                </a:solidFill>
                <a:latin typeface="Muli Bold"/>
              </a:rPr>
              <a:t>Grafik penjualan tertinggi</a:t>
            </a:r>
          </a:p>
          <a:p>
            <a:pPr marL="876775" lvl="2" indent="-292258" algn="l">
              <a:lnSpc>
                <a:spcPts val="2842"/>
              </a:lnSpc>
              <a:buFont typeface="Arial"/>
              <a:buChar char="⚬"/>
            </a:pPr>
            <a:r>
              <a:rPr lang="en-US" sz="2030">
                <a:solidFill>
                  <a:srgbClr val="737373"/>
                </a:solidFill>
                <a:latin typeface="Muli"/>
              </a:rPr>
              <a:t>Produk dengan total penjualan tertinggi adalah </a:t>
            </a:r>
            <a:r>
              <a:rPr lang="en-US" sz="2030">
                <a:solidFill>
                  <a:srgbClr val="737373"/>
                </a:solidFill>
                <a:latin typeface="Muli Bold"/>
              </a:rPr>
              <a:t>`Manual`</a:t>
            </a:r>
            <a:r>
              <a:rPr lang="en-US" sz="2030">
                <a:solidFill>
                  <a:srgbClr val="737373"/>
                </a:solidFill>
                <a:latin typeface="Muli"/>
              </a:rPr>
              <a:t>.</a:t>
            </a:r>
          </a:p>
          <a:p>
            <a:pPr marL="876775" lvl="2" indent="-292258" algn="l">
              <a:lnSpc>
                <a:spcPts val="2842"/>
              </a:lnSpc>
              <a:buFont typeface="Arial"/>
              <a:buChar char="⚬"/>
            </a:pPr>
            <a:r>
              <a:rPr lang="en-US" sz="2030">
                <a:solidFill>
                  <a:srgbClr val="737373"/>
                </a:solidFill>
                <a:latin typeface="Muli"/>
              </a:rPr>
              <a:t>Grafik ini menggambarkan produk-produk yang paling menguntungkan dari segi total penjualan.</a:t>
            </a:r>
          </a:p>
        </p:txBody>
      </p:sp>
      <p:sp>
        <p:nvSpPr>
          <p:cNvPr id="4" name="TextBox 4"/>
          <p:cNvSpPr txBox="1"/>
          <p:nvPr/>
        </p:nvSpPr>
        <p:spPr>
          <a:xfrm>
            <a:off x="1028700" y="1028700"/>
            <a:ext cx="10670659" cy="1085850"/>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Produk Terlaris dan Penjualan Tertinggi untuk Customer UK</a:t>
            </a:r>
          </a:p>
        </p:txBody>
      </p:sp>
      <p:sp>
        <p:nvSpPr>
          <p:cNvPr id="5" name="Freeform 5"/>
          <p:cNvSpPr/>
          <p:nvPr/>
        </p:nvSpPr>
        <p:spPr>
          <a:xfrm>
            <a:off x="14248610" y="3297707"/>
            <a:ext cx="3921925" cy="4133781"/>
          </a:xfrm>
          <a:custGeom>
            <a:avLst/>
            <a:gdLst/>
            <a:ahLst/>
            <a:cxnLst/>
            <a:rect l="l" t="t" r="r" b="b"/>
            <a:pathLst>
              <a:path w="3921925" h="4133781">
                <a:moveTo>
                  <a:pt x="0" y="0"/>
                </a:moveTo>
                <a:lnTo>
                  <a:pt x="3921926" y="0"/>
                </a:lnTo>
                <a:lnTo>
                  <a:pt x="3921926" y="4133782"/>
                </a:lnTo>
                <a:lnTo>
                  <a:pt x="0" y="4133782"/>
                </a:lnTo>
                <a:lnTo>
                  <a:pt x="0" y="0"/>
                </a:lnTo>
                <a:close/>
              </a:path>
            </a:pathLst>
          </a:custGeom>
          <a:blipFill>
            <a:blip r:embed="rId3"/>
            <a:stretch>
              <a:fillRect/>
            </a:stretch>
          </a:blipFill>
        </p:spPr>
      </p:sp>
      <p:sp>
        <p:nvSpPr>
          <p:cNvPr id="6" name="TextBox 6"/>
          <p:cNvSpPr txBox="1"/>
          <p:nvPr/>
        </p:nvSpPr>
        <p:spPr>
          <a:xfrm>
            <a:off x="14886577" y="1992271"/>
            <a:ext cx="2645991" cy="792426"/>
          </a:xfrm>
          <a:prstGeom prst="rect">
            <a:avLst/>
          </a:prstGeom>
        </p:spPr>
        <p:txBody>
          <a:bodyPr lIns="0" tIns="0" rIns="0" bIns="0" rtlCol="0" anchor="t">
            <a:spAutoFit/>
          </a:bodyPr>
          <a:lstStyle/>
          <a:p>
            <a:pPr algn="ctr">
              <a:lnSpc>
                <a:spcPts val="6072"/>
              </a:lnSpc>
            </a:pPr>
            <a:r>
              <a:rPr lang="en-US" sz="6072">
                <a:solidFill>
                  <a:srgbClr val="444443"/>
                </a:solidFill>
                <a:latin typeface="Muli Ultra-Bold"/>
              </a:rPr>
              <a:t>EDA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495550"/>
            <a:ext cx="13216084" cy="2101075"/>
          </a:xfrm>
          <a:prstGeom prst="rect">
            <a:avLst/>
          </a:prstGeom>
        </p:spPr>
        <p:txBody>
          <a:bodyPr lIns="0" tIns="0" rIns="0" bIns="0" rtlCol="0" anchor="t">
            <a:spAutoFit/>
          </a:bodyPr>
          <a:lstStyle/>
          <a:p>
            <a:pPr marL="438388" lvl="1" indent="-219194" algn="l">
              <a:lnSpc>
                <a:spcPts val="2842"/>
              </a:lnSpc>
              <a:buAutoNum type="arabicPeriod"/>
            </a:pPr>
            <a:r>
              <a:rPr lang="en-US" sz="2030">
                <a:solidFill>
                  <a:srgbClr val="737373"/>
                </a:solidFill>
                <a:latin typeface="Muli Bold"/>
              </a:rPr>
              <a:t>Grafik harga produk di luar UK</a:t>
            </a:r>
          </a:p>
          <a:p>
            <a:pPr marL="876775" lvl="2" indent="-292258" algn="l">
              <a:lnSpc>
                <a:spcPts val="2842"/>
              </a:lnSpc>
              <a:buFont typeface="Arial"/>
              <a:buChar char="⚬"/>
            </a:pPr>
            <a:r>
              <a:rPr lang="en-US" sz="2030">
                <a:solidFill>
                  <a:srgbClr val="737373"/>
                </a:solidFill>
                <a:latin typeface="Muli"/>
              </a:rPr>
              <a:t>Produk dengan harga tertinggi yang dijual adalah </a:t>
            </a:r>
            <a:r>
              <a:rPr lang="en-US" sz="2030">
                <a:solidFill>
                  <a:srgbClr val="737373"/>
                </a:solidFill>
                <a:latin typeface="Muli Bold"/>
              </a:rPr>
              <a:t>`Manual`</a:t>
            </a:r>
            <a:r>
              <a:rPr lang="en-US" sz="2030">
                <a:solidFill>
                  <a:srgbClr val="737373"/>
                </a:solidFill>
                <a:latin typeface="Muli"/>
              </a:rPr>
              <a:t>.</a:t>
            </a:r>
          </a:p>
          <a:p>
            <a:pPr marL="876775" lvl="2" indent="-292258" algn="l">
              <a:lnSpc>
                <a:spcPts val="2842"/>
              </a:lnSpc>
              <a:buFont typeface="Arial"/>
              <a:buChar char="⚬"/>
            </a:pPr>
            <a:r>
              <a:rPr lang="en-US" sz="2030">
                <a:solidFill>
                  <a:srgbClr val="737373"/>
                </a:solidFill>
                <a:latin typeface="Muli"/>
              </a:rPr>
              <a:t>Grafik ini menggambarkan produk-produk yang paling mahal dari segi penjualan.</a:t>
            </a:r>
          </a:p>
          <a:p>
            <a:pPr marL="438388" lvl="1" indent="-219194" algn="l">
              <a:lnSpc>
                <a:spcPts val="2842"/>
              </a:lnSpc>
              <a:buAutoNum type="arabicPeriod"/>
            </a:pPr>
            <a:r>
              <a:rPr lang="en-US" sz="2030">
                <a:solidFill>
                  <a:srgbClr val="737373"/>
                </a:solidFill>
                <a:latin typeface="Muli Bold"/>
              </a:rPr>
              <a:t>Grafik harga produk di UK</a:t>
            </a:r>
          </a:p>
          <a:p>
            <a:pPr marL="876775" lvl="2" indent="-292258" algn="l">
              <a:lnSpc>
                <a:spcPts val="2842"/>
              </a:lnSpc>
              <a:buFont typeface="Arial"/>
              <a:buChar char="⚬"/>
            </a:pPr>
            <a:r>
              <a:rPr lang="en-US" sz="2030">
                <a:solidFill>
                  <a:srgbClr val="737373"/>
                </a:solidFill>
                <a:latin typeface="Muli"/>
              </a:rPr>
              <a:t>Produk dengan harga tertinggi yang dijual adalah </a:t>
            </a:r>
            <a:r>
              <a:rPr lang="en-US" sz="2030">
                <a:solidFill>
                  <a:srgbClr val="737373"/>
                </a:solidFill>
                <a:latin typeface="Muli Bold"/>
              </a:rPr>
              <a:t>`DOTCOM POSTAGE`</a:t>
            </a:r>
            <a:r>
              <a:rPr lang="en-US" sz="2030">
                <a:solidFill>
                  <a:srgbClr val="737373"/>
                </a:solidFill>
                <a:latin typeface="Muli"/>
              </a:rPr>
              <a:t>.</a:t>
            </a:r>
          </a:p>
          <a:p>
            <a:pPr marL="876775" lvl="2" indent="-292258" algn="l">
              <a:lnSpc>
                <a:spcPts val="2842"/>
              </a:lnSpc>
              <a:buFont typeface="Arial"/>
              <a:buChar char="⚬"/>
            </a:pPr>
            <a:r>
              <a:rPr lang="en-US" sz="2030">
                <a:solidFill>
                  <a:srgbClr val="737373"/>
                </a:solidFill>
                <a:latin typeface="Muli"/>
              </a:rPr>
              <a:t>Grafik ini menggambarkan produk-produk yang paling mahal dari segi penjualan.</a:t>
            </a:r>
          </a:p>
        </p:txBody>
      </p:sp>
      <p:sp>
        <p:nvSpPr>
          <p:cNvPr id="3" name="Freeform 3"/>
          <p:cNvSpPr/>
          <p:nvPr/>
        </p:nvSpPr>
        <p:spPr>
          <a:xfrm rot="-286567">
            <a:off x="14426337" y="3233213"/>
            <a:ext cx="3802063" cy="4519540"/>
          </a:xfrm>
          <a:custGeom>
            <a:avLst/>
            <a:gdLst/>
            <a:ahLst/>
            <a:cxnLst/>
            <a:rect l="l" t="t" r="r" b="b"/>
            <a:pathLst>
              <a:path w="3802063" h="4519540">
                <a:moveTo>
                  <a:pt x="0" y="0"/>
                </a:moveTo>
                <a:lnTo>
                  <a:pt x="3802063" y="0"/>
                </a:lnTo>
                <a:lnTo>
                  <a:pt x="3802063" y="4519540"/>
                </a:lnTo>
                <a:lnTo>
                  <a:pt x="0" y="4519540"/>
                </a:lnTo>
                <a:lnTo>
                  <a:pt x="0" y="0"/>
                </a:lnTo>
                <a:close/>
              </a:path>
            </a:pathLst>
          </a:custGeom>
          <a:blipFill>
            <a:blip r:embed="rId2"/>
            <a:stretch>
              <a:fillRect/>
            </a:stretch>
          </a:blipFill>
        </p:spPr>
      </p:sp>
      <p:sp>
        <p:nvSpPr>
          <p:cNvPr id="4" name="Freeform 4"/>
          <p:cNvSpPr/>
          <p:nvPr/>
        </p:nvSpPr>
        <p:spPr>
          <a:xfrm>
            <a:off x="1028700" y="5143500"/>
            <a:ext cx="12915313" cy="4247318"/>
          </a:xfrm>
          <a:custGeom>
            <a:avLst/>
            <a:gdLst/>
            <a:ahLst/>
            <a:cxnLst/>
            <a:rect l="l" t="t" r="r" b="b"/>
            <a:pathLst>
              <a:path w="12915313" h="4247318">
                <a:moveTo>
                  <a:pt x="0" y="0"/>
                </a:moveTo>
                <a:lnTo>
                  <a:pt x="12915313" y="0"/>
                </a:lnTo>
                <a:lnTo>
                  <a:pt x="12915313" y="4247318"/>
                </a:lnTo>
                <a:lnTo>
                  <a:pt x="0" y="4247318"/>
                </a:lnTo>
                <a:lnTo>
                  <a:pt x="0" y="0"/>
                </a:lnTo>
                <a:close/>
              </a:path>
            </a:pathLst>
          </a:custGeom>
          <a:blipFill>
            <a:blip r:embed="rId3"/>
            <a:stretch>
              <a:fillRect/>
            </a:stretch>
          </a:blipFill>
        </p:spPr>
      </p:sp>
      <p:sp>
        <p:nvSpPr>
          <p:cNvPr id="5" name="TextBox 5"/>
          <p:cNvSpPr txBox="1"/>
          <p:nvPr/>
        </p:nvSpPr>
        <p:spPr>
          <a:xfrm>
            <a:off x="1028700" y="1028700"/>
            <a:ext cx="10670659" cy="1085850"/>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Produk Termahal yang Dibeli Oleh Customer UK dan Non-UK</a:t>
            </a:r>
          </a:p>
        </p:txBody>
      </p:sp>
      <p:sp>
        <p:nvSpPr>
          <p:cNvPr id="6" name="TextBox 6"/>
          <p:cNvSpPr txBox="1"/>
          <p:nvPr/>
        </p:nvSpPr>
        <p:spPr>
          <a:xfrm>
            <a:off x="14886577" y="1992271"/>
            <a:ext cx="2645991" cy="792426"/>
          </a:xfrm>
          <a:prstGeom prst="rect">
            <a:avLst/>
          </a:prstGeom>
        </p:spPr>
        <p:txBody>
          <a:bodyPr lIns="0" tIns="0" rIns="0" bIns="0" rtlCol="0" anchor="t">
            <a:spAutoFit/>
          </a:bodyPr>
          <a:lstStyle/>
          <a:p>
            <a:pPr algn="ctr">
              <a:lnSpc>
                <a:spcPts val="6072"/>
              </a:lnSpc>
            </a:pPr>
            <a:r>
              <a:rPr lang="en-US" sz="6072">
                <a:solidFill>
                  <a:srgbClr val="444443"/>
                </a:solidFill>
                <a:latin typeface="Muli Ultra-Bold"/>
              </a:rPr>
              <a:t>EDA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9265" y="2120164"/>
            <a:ext cx="5592606" cy="9038556"/>
          </a:xfrm>
          <a:custGeom>
            <a:avLst/>
            <a:gdLst/>
            <a:ahLst/>
            <a:cxnLst/>
            <a:rect l="l" t="t" r="r" b="b"/>
            <a:pathLst>
              <a:path w="5592606" h="9038556">
                <a:moveTo>
                  <a:pt x="0" y="0"/>
                </a:moveTo>
                <a:lnTo>
                  <a:pt x="5592606" y="0"/>
                </a:lnTo>
                <a:lnTo>
                  <a:pt x="5592606" y="9038556"/>
                </a:lnTo>
                <a:lnTo>
                  <a:pt x="0" y="9038556"/>
                </a:lnTo>
                <a:lnTo>
                  <a:pt x="0" y="0"/>
                </a:lnTo>
                <a:close/>
              </a:path>
            </a:pathLst>
          </a:custGeom>
          <a:blipFill>
            <a:blip r:embed="rId2"/>
            <a:stretch>
              <a:fillRect/>
            </a:stretch>
          </a:blipFill>
        </p:spPr>
      </p:sp>
      <p:grpSp>
        <p:nvGrpSpPr>
          <p:cNvPr id="3" name="Group 3"/>
          <p:cNvGrpSpPr/>
          <p:nvPr/>
        </p:nvGrpSpPr>
        <p:grpSpPr>
          <a:xfrm rot="5400000">
            <a:off x="-3007132" y="4374192"/>
            <a:ext cx="11137028" cy="5222509"/>
            <a:chOff x="0" y="0"/>
            <a:chExt cx="866650" cy="406400"/>
          </a:xfrm>
        </p:grpSpPr>
        <p:sp>
          <p:nvSpPr>
            <p:cNvPr id="4" name="Freeform 4"/>
            <p:cNvSpPr/>
            <p:nvPr/>
          </p:nvSpPr>
          <p:spPr>
            <a:xfrm>
              <a:off x="0" y="0"/>
              <a:ext cx="866650" cy="406400"/>
            </a:xfrm>
            <a:custGeom>
              <a:avLst/>
              <a:gdLst/>
              <a:ahLst/>
              <a:cxnLst/>
              <a:rect l="l" t="t" r="r" b="b"/>
              <a:pathLst>
                <a:path w="866650" h="406400">
                  <a:moveTo>
                    <a:pt x="663450" y="0"/>
                  </a:moveTo>
                  <a:cubicBezTo>
                    <a:pt x="775674" y="0"/>
                    <a:pt x="866650" y="90976"/>
                    <a:pt x="866650" y="203200"/>
                  </a:cubicBezTo>
                  <a:cubicBezTo>
                    <a:pt x="866650" y="315424"/>
                    <a:pt x="775674" y="406400"/>
                    <a:pt x="663450" y="406400"/>
                  </a:cubicBezTo>
                  <a:lnTo>
                    <a:pt x="203200" y="406400"/>
                  </a:lnTo>
                  <a:cubicBezTo>
                    <a:pt x="90976" y="406400"/>
                    <a:pt x="0" y="315424"/>
                    <a:pt x="0" y="203200"/>
                  </a:cubicBezTo>
                  <a:cubicBezTo>
                    <a:pt x="0" y="90976"/>
                    <a:pt x="90976" y="0"/>
                    <a:pt x="203200" y="0"/>
                  </a:cubicBezTo>
                  <a:close/>
                </a:path>
              </a:pathLst>
            </a:custGeom>
            <a:solidFill>
              <a:srgbClr val="737373">
                <a:alpha val="4706"/>
              </a:srgbClr>
            </a:solidFill>
          </p:spPr>
        </p:sp>
        <p:sp>
          <p:nvSpPr>
            <p:cNvPr id="5" name="TextBox 5"/>
            <p:cNvSpPr txBox="1"/>
            <p:nvPr/>
          </p:nvSpPr>
          <p:spPr>
            <a:xfrm>
              <a:off x="0" y="47625"/>
              <a:ext cx="866650" cy="358775"/>
            </a:xfrm>
            <a:prstGeom prst="rect">
              <a:avLst/>
            </a:prstGeom>
          </p:spPr>
          <p:txBody>
            <a:bodyPr lIns="50800" tIns="50800" rIns="50800" bIns="50800" rtlCol="0" anchor="ctr"/>
            <a:lstStyle/>
            <a:p>
              <a:pPr algn="ctr">
                <a:lnSpc>
                  <a:spcPts val="2536"/>
                </a:lnSpc>
              </a:pPr>
              <a:endParaRPr/>
            </a:p>
          </p:txBody>
        </p:sp>
      </p:grpSp>
      <p:sp>
        <p:nvSpPr>
          <p:cNvPr id="6" name="Freeform 6"/>
          <p:cNvSpPr/>
          <p:nvPr/>
        </p:nvSpPr>
        <p:spPr>
          <a:xfrm>
            <a:off x="12477115" y="5238001"/>
            <a:ext cx="6187862" cy="4872942"/>
          </a:xfrm>
          <a:custGeom>
            <a:avLst/>
            <a:gdLst/>
            <a:ahLst/>
            <a:cxnLst/>
            <a:rect l="l" t="t" r="r" b="b"/>
            <a:pathLst>
              <a:path w="6187862" h="4872942">
                <a:moveTo>
                  <a:pt x="0" y="0"/>
                </a:moveTo>
                <a:lnTo>
                  <a:pt x="6187863" y="0"/>
                </a:lnTo>
                <a:lnTo>
                  <a:pt x="6187863" y="4872942"/>
                </a:lnTo>
                <a:lnTo>
                  <a:pt x="0" y="4872942"/>
                </a:lnTo>
                <a:lnTo>
                  <a:pt x="0" y="0"/>
                </a:lnTo>
                <a:close/>
              </a:path>
            </a:pathLst>
          </a:custGeom>
          <a:blipFill>
            <a:blip r:embed="rId3"/>
            <a:stretch>
              <a:fillRect/>
            </a:stretch>
          </a:blipFill>
        </p:spPr>
      </p:sp>
      <p:sp>
        <p:nvSpPr>
          <p:cNvPr id="7" name="Freeform 7"/>
          <p:cNvSpPr/>
          <p:nvPr/>
        </p:nvSpPr>
        <p:spPr>
          <a:xfrm>
            <a:off x="5442727" y="5397099"/>
            <a:ext cx="7402545" cy="4713844"/>
          </a:xfrm>
          <a:custGeom>
            <a:avLst/>
            <a:gdLst/>
            <a:ahLst/>
            <a:cxnLst/>
            <a:rect l="l" t="t" r="r" b="b"/>
            <a:pathLst>
              <a:path w="7402545" h="4713844">
                <a:moveTo>
                  <a:pt x="0" y="0"/>
                </a:moveTo>
                <a:lnTo>
                  <a:pt x="7402546" y="0"/>
                </a:lnTo>
                <a:lnTo>
                  <a:pt x="7402546" y="4713844"/>
                </a:lnTo>
                <a:lnTo>
                  <a:pt x="0" y="4713844"/>
                </a:lnTo>
                <a:lnTo>
                  <a:pt x="0" y="0"/>
                </a:lnTo>
                <a:close/>
              </a:path>
            </a:pathLst>
          </a:custGeom>
          <a:blipFill>
            <a:blip r:embed="rId4"/>
            <a:stretch>
              <a:fillRect/>
            </a:stretch>
          </a:blipFill>
        </p:spPr>
      </p:sp>
      <p:sp>
        <p:nvSpPr>
          <p:cNvPr id="8" name="Freeform 8"/>
          <p:cNvSpPr/>
          <p:nvPr/>
        </p:nvSpPr>
        <p:spPr>
          <a:xfrm>
            <a:off x="5821871" y="369156"/>
            <a:ext cx="11585091" cy="4774344"/>
          </a:xfrm>
          <a:custGeom>
            <a:avLst/>
            <a:gdLst/>
            <a:ahLst/>
            <a:cxnLst/>
            <a:rect l="l" t="t" r="r" b="b"/>
            <a:pathLst>
              <a:path w="11585091" h="4774344">
                <a:moveTo>
                  <a:pt x="0" y="0"/>
                </a:moveTo>
                <a:lnTo>
                  <a:pt x="11585091" y="0"/>
                </a:lnTo>
                <a:lnTo>
                  <a:pt x="11585091" y="4774344"/>
                </a:lnTo>
                <a:lnTo>
                  <a:pt x="0" y="4774344"/>
                </a:lnTo>
                <a:lnTo>
                  <a:pt x="0" y="0"/>
                </a:lnTo>
                <a:close/>
              </a:path>
            </a:pathLst>
          </a:custGeom>
          <a:blipFill>
            <a:blip r:embed="rId5"/>
            <a:stretch>
              <a:fillRect/>
            </a:stretch>
          </a:blipFill>
        </p:spPr>
      </p:sp>
      <p:sp>
        <p:nvSpPr>
          <p:cNvPr id="9" name="TextBox 9"/>
          <p:cNvSpPr txBox="1"/>
          <p:nvPr/>
        </p:nvSpPr>
        <p:spPr>
          <a:xfrm>
            <a:off x="561600" y="313400"/>
            <a:ext cx="3999564" cy="1554426"/>
          </a:xfrm>
          <a:prstGeom prst="rect">
            <a:avLst/>
          </a:prstGeom>
        </p:spPr>
        <p:txBody>
          <a:bodyPr lIns="0" tIns="0" rIns="0" bIns="0" rtlCol="0" anchor="t">
            <a:spAutoFit/>
          </a:bodyPr>
          <a:lstStyle/>
          <a:p>
            <a:pPr algn="ctr">
              <a:lnSpc>
                <a:spcPts val="6072"/>
              </a:lnSpc>
            </a:pPr>
            <a:r>
              <a:rPr lang="en-US" sz="6072">
                <a:solidFill>
                  <a:srgbClr val="444443"/>
                </a:solidFill>
                <a:latin typeface="Muli Ultra-Bold"/>
              </a:rPr>
              <a:t>Cluster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6567">
            <a:off x="948752" y="4298187"/>
            <a:ext cx="1372711" cy="1631752"/>
          </a:xfrm>
          <a:custGeom>
            <a:avLst/>
            <a:gdLst/>
            <a:ahLst/>
            <a:cxnLst/>
            <a:rect l="l" t="t" r="r" b="b"/>
            <a:pathLst>
              <a:path w="1372711" h="1631752">
                <a:moveTo>
                  <a:pt x="0" y="0"/>
                </a:moveTo>
                <a:lnTo>
                  <a:pt x="1372712" y="0"/>
                </a:lnTo>
                <a:lnTo>
                  <a:pt x="1372712" y="1631752"/>
                </a:lnTo>
                <a:lnTo>
                  <a:pt x="0" y="1631752"/>
                </a:lnTo>
                <a:lnTo>
                  <a:pt x="0" y="0"/>
                </a:lnTo>
                <a:close/>
              </a:path>
            </a:pathLst>
          </a:custGeom>
          <a:blipFill>
            <a:blip r:embed="rId2"/>
            <a:stretch>
              <a:fillRect/>
            </a:stretch>
          </a:blipFill>
        </p:spPr>
      </p:sp>
      <p:sp>
        <p:nvSpPr>
          <p:cNvPr id="3" name="TextBox 3"/>
          <p:cNvSpPr txBox="1"/>
          <p:nvPr/>
        </p:nvSpPr>
        <p:spPr>
          <a:xfrm>
            <a:off x="1384300" y="504072"/>
            <a:ext cx="6903593" cy="792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Cluster Analysis</a:t>
            </a:r>
          </a:p>
        </p:txBody>
      </p:sp>
      <p:sp>
        <p:nvSpPr>
          <p:cNvPr id="4" name="AutoShape 4"/>
          <p:cNvSpPr/>
          <p:nvPr/>
        </p:nvSpPr>
        <p:spPr>
          <a:xfrm>
            <a:off x="8287893" y="838372"/>
            <a:ext cx="7064207" cy="19050"/>
          </a:xfrm>
          <a:prstGeom prst="line">
            <a:avLst/>
          </a:prstGeom>
          <a:ln w="19050" cap="flat">
            <a:solidFill>
              <a:srgbClr val="444443"/>
            </a:solidFill>
            <a:prstDash val="solid"/>
            <a:headEnd type="none" w="sm" len="sm"/>
            <a:tailEnd type="triangle" w="lg" len="med"/>
          </a:ln>
        </p:spPr>
      </p:sp>
      <p:sp>
        <p:nvSpPr>
          <p:cNvPr id="5" name="Freeform 5"/>
          <p:cNvSpPr/>
          <p:nvPr/>
        </p:nvSpPr>
        <p:spPr>
          <a:xfrm>
            <a:off x="15819162" y="380247"/>
            <a:ext cx="1084538" cy="1296906"/>
          </a:xfrm>
          <a:custGeom>
            <a:avLst/>
            <a:gdLst/>
            <a:ahLst/>
            <a:cxnLst/>
            <a:rect l="l" t="t" r="r" b="b"/>
            <a:pathLst>
              <a:path w="1084538" h="1296906">
                <a:moveTo>
                  <a:pt x="0" y="0"/>
                </a:moveTo>
                <a:lnTo>
                  <a:pt x="1084538" y="0"/>
                </a:lnTo>
                <a:lnTo>
                  <a:pt x="1084538" y="1296906"/>
                </a:lnTo>
                <a:lnTo>
                  <a:pt x="0" y="1296906"/>
                </a:lnTo>
                <a:lnTo>
                  <a:pt x="0" y="0"/>
                </a:lnTo>
                <a:close/>
              </a:path>
            </a:pathLst>
          </a:custGeom>
          <a:blipFill>
            <a:blip r:embed="rId3"/>
            <a:stretch>
              <a:fillRect/>
            </a:stretch>
          </a:blipFill>
        </p:spPr>
      </p:sp>
      <p:sp>
        <p:nvSpPr>
          <p:cNvPr id="6" name="Freeform 6"/>
          <p:cNvSpPr/>
          <p:nvPr/>
        </p:nvSpPr>
        <p:spPr>
          <a:xfrm>
            <a:off x="12186925" y="2741722"/>
            <a:ext cx="6101075" cy="5969082"/>
          </a:xfrm>
          <a:custGeom>
            <a:avLst/>
            <a:gdLst/>
            <a:ahLst/>
            <a:cxnLst/>
            <a:rect l="l" t="t" r="r" b="b"/>
            <a:pathLst>
              <a:path w="6101075" h="5969082">
                <a:moveTo>
                  <a:pt x="0" y="0"/>
                </a:moveTo>
                <a:lnTo>
                  <a:pt x="6101075" y="0"/>
                </a:lnTo>
                <a:lnTo>
                  <a:pt x="6101075" y="5969082"/>
                </a:lnTo>
                <a:lnTo>
                  <a:pt x="0" y="5969082"/>
                </a:lnTo>
                <a:lnTo>
                  <a:pt x="0" y="0"/>
                </a:lnTo>
                <a:close/>
              </a:path>
            </a:pathLst>
          </a:custGeom>
          <a:blipFill>
            <a:blip r:embed="rId4"/>
            <a:stretch>
              <a:fillRect r="-228324" b="-95507"/>
            </a:stretch>
          </a:blipFill>
        </p:spPr>
      </p:sp>
      <p:sp>
        <p:nvSpPr>
          <p:cNvPr id="7" name="TextBox 7"/>
          <p:cNvSpPr txBox="1"/>
          <p:nvPr/>
        </p:nvSpPr>
        <p:spPr>
          <a:xfrm>
            <a:off x="2805810" y="1857406"/>
            <a:ext cx="451485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Cluster 0</a:t>
            </a:r>
          </a:p>
        </p:txBody>
      </p:sp>
      <p:sp>
        <p:nvSpPr>
          <p:cNvPr id="8" name="TextBox 8"/>
          <p:cNvSpPr txBox="1"/>
          <p:nvPr/>
        </p:nvSpPr>
        <p:spPr>
          <a:xfrm>
            <a:off x="1028700" y="2741410"/>
            <a:ext cx="11158225" cy="718671"/>
          </a:xfrm>
          <a:prstGeom prst="rect">
            <a:avLst/>
          </a:prstGeom>
        </p:spPr>
        <p:txBody>
          <a:bodyPr lIns="0" tIns="0" rIns="0" bIns="0" rtlCol="0" anchor="t">
            <a:spAutoFit/>
          </a:bodyPr>
          <a:lstStyle/>
          <a:p>
            <a:pPr algn="l">
              <a:lnSpc>
                <a:spcPts val="2913"/>
              </a:lnSpc>
            </a:pPr>
            <a:r>
              <a:rPr lang="en-US" sz="2080">
                <a:solidFill>
                  <a:srgbClr val="737373"/>
                </a:solidFill>
                <a:latin typeface="Muli"/>
              </a:rPr>
              <a:t>Sebanyak </a:t>
            </a:r>
            <a:r>
              <a:rPr lang="en-US" sz="2080">
                <a:solidFill>
                  <a:srgbClr val="737373"/>
                </a:solidFill>
                <a:latin typeface="Muli Bold"/>
              </a:rPr>
              <a:t>63.9%</a:t>
            </a:r>
            <a:r>
              <a:rPr lang="en-US" sz="2080">
                <a:solidFill>
                  <a:srgbClr val="737373"/>
                </a:solidFill>
                <a:latin typeface="Muli"/>
              </a:rPr>
              <a:t> dari total pelanggan, atau sekitar </a:t>
            </a:r>
            <a:r>
              <a:rPr lang="en-US" sz="2080">
                <a:solidFill>
                  <a:srgbClr val="737373"/>
                </a:solidFill>
                <a:latin typeface="Muli Bold"/>
              </a:rPr>
              <a:t>2773 orang</a:t>
            </a:r>
            <a:r>
              <a:rPr lang="en-US" sz="2080">
                <a:solidFill>
                  <a:srgbClr val="737373"/>
                </a:solidFill>
                <a:latin typeface="Muli"/>
              </a:rPr>
              <a:t>, tergabung dalam Cluster 0. Mereka semuanya berasal dari </a:t>
            </a:r>
            <a:r>
              <a:rPr lang="en-US" sz="2080">
                <a:solidFill>
                  <a:srgbClr val="737373"/>
                </a:solidFill>
                <a:latin typeface="Muli Bold"/>
              </a:rPr>
              <a:t>United Kingdom</a:t>
            </a:r>
            <a:r>
              <a:rPr lang="en-US" sz="2080">
                <a:solidFill>
                  <a:srgbClr val="737373"/>
                </a:solidFill>
                <a:latin typeface="Muli"/>
              </a:rPr>
              <a:t> dan cenderung </a:t>
            </a:r>
            <a:r>
              <a:rPr lang="en-US" sz="2080">
                <a:solidFill>
                  <a:srgbClr val="737373"/>
                </a:solidFill>
                <a:latin typeface="Muli Bold"/>
              </a:rPr>
              <a:t>jarang aktif berbelanja</a:t>
            </a:r>
            <a:r>
              <a:rPr lang="en-US" sz="2080">
                <a:solidFill>
                  <a:srgbClr val="737373"/>
                </a:solidFill>
                <a:latin typeface="Muli"/>
              </a:rPr>
              <a:t>.</a:t>
            </a:r>
          </a:p>
        </p:txBody>
      </p:sp>
      <p:sp>
        <p:nvSpPr>
          <p:cNvPr id="9" name="TextBox 9"/>
          <p:cNvSpPr txBox="1"/>
          <p:nvPr/>
        </p:nvSpPr>
        <p:spPr>
          <a:xfrm>
            <a:off x="818260" y="1468702"/>
            <a:ext cx="1633695" cy="1320333"/>
          </a:xfrm>
          <a:prstGeom prst="rect">
            <a:avLst/>
          </a:prstGeom>
        </p:spPr>
        <p:txBody>
          <a:bodyPr lIns="0" tIns="0" rIns="0" bIns="0" rtlCol="0" anchor="t">
            <a:spAutoFit/>
          </a:bodyPr>
          <a:lstStyle/>
          <a:p>
            <a:pPr algn="r">
              <a:lnSpc>
                <a:spcPts val="10412"/>
              </a:lnSpc>
            </a:pPr>
            <a:r>
              <a:rPr lang="en-US" sz="8676">
                <a:solidFill>
                  <a:srgbClr val="5AA0FF"/>
                </a:solidFill>
                <a:latin typeface="Muli Ultra-Bold"/>
              </a:rPr>
              <a:t>01</a:t>
            </a:r>
          </a:p>
        </p:txBody>
      </p:sp>
      <p:sp>
        <p:nvSpPr>
          <p:cNvPr id="10" name="TextBox 10"/>
          <p:cNvSpPr txBox="1"/>
          <p:nvPr/>
        </p:nvSpPr>
        <p:spPr>
          <a:xfrm>
            <a:off x="2616076" y="4420532"/>
            <a:ext cx="9570849"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Frekuensi pembelian rendah:</a:t>
            </a:r>
            <a:r>
              <a:rPr lang="en-US" sz="2080">
                <a:solidFill>
                  <a:srgbClr val="737373"/>
                </a:solidFill>
                <a:latin typeface="Muli"/>
              </a:rPr>
              <a:t> Pelanggan dalam cluster ini jarang melakukan pembelian.</a:t>
            </a:r>
          </a:p>
          <a:p>
            <a:pPr marL="449256" lvl="1" indent="-224628" algn="l">
              <a:lnSpc>
                <a:spcPts val="2913"/>
              </a:lnSpc>
              <a:buFont typeface="Arial"/>
              <a:buChar char="•"/>
            </a:pPr>
            <a:r>
              <a:rPr lang="en-US" sz="2080">
                <a:solidFill>
                  <a:srgbClr val="737373"/>
                </a:solidFill>
                <a:latin typeface="Muli Bold"/>
              </a:rPr>
              <a:t>Nilai transaksi kecil: </a:t>
            </a:r>
            <a:r>
              <a:rPr lang="en-US" sz="2080">
                <a:solidFill>
                  <a:srgbClr val="737373"/>
                </a:solidFill>
                <a:latin typeface="Muli"/>
              </a:rPr>
              <a:t>Pelanggan ini rata-rata memiliki nilai transaksi yang kecil.</a:t>
            </a:r>
          </a:p>
          <a:p>
            <a:pPr marL="449256" lvl="1" indent="-224628" algn="l">
              <a:lnSpc>
                <a:spcPts val="2913"/>
              </a:lnSpc>
              <a:buFont typeface="Arial"/>
              <a:buChar char="•"/>
            </a:pPr>
            <a:r>
              <a:rPr lang="en-US" sz="2080">
                <a:solidFill>
                  <a:srgbClr val="737373"/>
                </a:solidFill>
                <a:latin typeface="Muli Bold"/>
              </a:rPr>
              <a:t>Lama tidak berbelanja:</a:t>
            </a:r>
            <a:r>
              <a:rPr lang="en-US" sz="2080">
                <a:solidFill>
                  <a:srgbClr val="737373"/>
                </a:solidFill>
                <a:latin typeface="Muli"/>
              </a:rPr>
              <a:t> Sudah lama sejak pelanggan ini terakhir kali melakukan pembelian (</a:t>
            </a:r>
            <a:r>
              <a:rPr lang="en-US" sz="2080">
                <a:solidFill>
                  <a:srgbClr val="737373"/>
                </a:solidFill>
                <a:latin typeface="Muli Bold"/>
              </a:rPr>
              <a:t>sekitar 1,5 bulan</a:t>
            </a:r>
            <a:r>
              <a:rPr lang="en-US" sz="2080">
                <a:solidFill>
                  <a:srgbClr val="737373"/>
                </a:solidFill>
                <a:latin typeface="Muli"/>
              </a:rPr>
              <a:t>).</a:t>
            </a:r>
          </a:p>
        </p:txBody>
      </p:sp>
      <p:sp>
        <p:nvSpPr>
          <p:cNvPr id="11" name="TextBox 11"/>
          <p:cNvSpPr txBox="1"/>
          <p:nvPr/>
        </p:nvSpPr>
        <p:spPr>
          <a:xfrm>
            <a:off x="2616076" y="3829982"/>
            <a:ext cx="567181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Karakteristik Utama</a:t>
            </a:r>
          </a:p>
        </p:txBody>
      </p:sp>
      <p:sp>
        <p:nvSpPr>
          <p:cNvPr id="12" name="TextBox 12"/>
          <p:cNvSpPr txBox="1"/>
          <p:nvPr/>
        </p:nvSpPr>
        <p:spPr>
          <a:xfrm>
            <a:off x="2551133" y="7453779"/>
            <a:ext cx="9839877" cy="180452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Promo Diskon:</a:t>
            </a:r>
            <a:r>
              <a:rPr lang="en-US" sz="2080">
                <a:solidFill>
                  <a:srgbClr val="737373"/>
                </a:solidFill>
                <a:latin typeface="Muli"/>
              </a:rPr>
              <a:t> Tawarkan diskon untuk menarik minat pelanggan untuk kembali berbelanja. Diskon dapat berupa persentase potongan harga atau harga tetap untuk produk tertentu.</a:t>
            </a:r>
          </a:p>
          <a:p>
            <a:pPr marL="449256" lvl="1" indent="-224628" algn="l">
              <a:lnSpc>
                <a:spcPts val="2913"/>
              </a:lnSpc>
              <a:buFont typeface="Arial"/>
              <a:buChar char="•"/>
            </a:pPr>
            <a:r>
              <a:rPr lang="en-US" sz="2080">
                <a:solidFill>
                  <a:srgbClr val="737373"/>
                </a:solidFill>
                <a:latin typeface="Muli Bold"/>
              </a:rPr>
              <a:t>Promo "comeback":</a:t>
            </a:r>
            <a:r>
              <a:rPr lang="en-US" sz="2080">
                <a:solidFill>
                  <a:srgbClr val="737373"/>
                </a:solidFill>
                <a:latin typeface="Muli"/>
              </a:rPr>
              <a:t> Tawarkan promo khusus untuk pelanggan yang sudah lama tidak melakukan pembelian, seperti bonus poin atau cashback.</a:t>
            </a:r>
          </a:p>
        </p:txBody>
      </p:sp>
      <p:sp>
        <p:nvSpPr>
          <p:cNvPr id="13" name="TextBox 13"/>
          <p:cNvSpPr txBox="1"/>
          <p:nvPr/>
        </p:nvSpPr>
        <p:spPr>
          <a:xfrm>
            <a:off x="2551133" y="6863229"/>
            <a:ext cx="573676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Rekomendasi Promo</a:t>
            </a:r>
          </a:p>
        </p:txBody>
      </p:sp>
      <p:sp>
        <p:nvSpPr>
          <p:cNvPr id="14" name="Freeform 14"/>
          <p:cNvSpPr/>
          <p:nvPr/>
        </p:nvSpPr>
        <p:spPr>
          <a:xfrm>
            <a:off x="883204" y="7406154"/>
            <a:ext cx="1334067" cy="1406131"/>
          </a:xfrm>
          <a:custGeom>
            <a:avLst/>
            <a:gdLst/>
            <a:ahLst/>
            <a:cxnLst/>
            <a:rect l="l" t="t" r="r" b="b"/>
            <a:pathLst>
              <a:path w="1334067" h="1406131">
                <a:moveTo>
                  <a:pt x="0" y="0"/>
                </a:moveTo>
                <a:lnTo>
                  <a:pt x="1334067" y="0"/>
                </a:lnTo>
                <a:lnTo>
                  <a:pt x="1334067" y="1406131"/>
                </a:lnTo>
                <a:lnTo>
                  <a:pt x="0" y="1406131"/>
                </a:lnTo>
                <a:lnTo>
                  <a:pt x="0" y="0"/>
                </a:lnTo>
                <a:close/>
              </a:path>
            </a:pathLst>
          </a:custGeom>
          <a:blipFill>
            <a:blip r:embed="rId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6567">
            <a:off x="948752" y="4298187"/>
            <a:ext cx="1372711" cy="1631752"/>
          </a:xfrm>
          <a:custGeom>
            <a:avLst/>
            <a:gdLst/>
            <a:ahLst/>
            <a:cxnLst/>
            <a:rect l="l" t="t" r="r" b="b"/>
            <a:pathLst>
              <a:path w="1372711" h="1631752">
                <a:moveTo>
                  <a:pt x="0" y="0"/>
                </a:moveTo>
                <a:lnTo>
                  <a:pt x="1372712" y="0"/>
                </a:lnTo>
                <a:lnTo>
                  <a:pt x="1372712" y="1631752"/>
                </a:lnTo>
                <a:lnTo>
                  <a:pt x="0" y="1631752"/>
                </a:lnTo>
                <a:lnTo>
                  <a:pt x="0" y="0"/>
                </a:lnTo>
                <a:close/>
              </a:path>
            </a:pathLst>
          </a:custGeom>
          <a:blipFill>
            <a:blip r:embed="rId2"/>
            <a:stretch>
              <a:fillRect/>
            </a:stretch>
          </a:blipFill>
        </p:spPr>
      </p:sp>
      <p:sp>
        <p:nvSpPr>
          <p:cNvPr id="3" name="TextBox 3"/>
          <p:cNvSpPr txBox="1"/>
          <p:nvPr/>
        </p:nvSpPr>
        <p:spPr>
          <a:xfrm>
            <a:off x="1384300" y="504072"/>
            <a:ext cx="6903593" cy="792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Cluster Analysis</a:t>
            </a:r>
          </a:p>
        </p:txBody>
      </p:sp>
      <p:sp>
        <p:nvSpPr>
          <p:cNvPr id="4" name="AutoShape 4"/>
          <p:cNvSpPr/>
          <p:nvPr/>
        </p:nvSpPr>
        <p:spPr>
          <a:xfrm>
            <a:off x="8287893" y="838372"/>
            <a:ext cx="7064207" cy="19050"/>
          </a:xfrm>
          <a:prstGeom prst="line">
            <a:avLst/>
          </a:prstGeom>
          <a:ln w="19050" cap="flat">
            <a:solidFill>
              <a:srgbClr val="444443"/>
            </a:solidFill>
            <a:prstDash val="solid"/>
            <a:headEnd type="none" w="sm" len="sm"/>
            <a:tailEnd type="triangle" w="lg" len="med"/>
          </a:ln>
        </p:spPr>
      </p:sp>
      <p:sp>
        <p:nvSpPr>
          <p:cNvPr id="5" name="Freeform 5"/>
          <p:cNvSpPr/>
          <p:nvPr/>
        </p:nvSpPr>
        <p:spPr>
          <a:xfrm>
            <a:off x="15819162" y="380247"/>
            <a:ext cx="1084538" cy="1296906"/>
          </a:xfrm>
          <a:custGeom>
            <a:avLst/>
            <a:gdLst/>
            <a:ahLst/>
            <a:cxnLst/>
            <a:rect l="l" t="t" r="r" b="b"/>
            <a:pathLst>
              <a:path w="1084538" h="1296906">
                <a:moveTo>
                  <a:pt x="0" y="0"/>
                </a:moveTo>
                <a:lnTo>
                  <a:pt x="1084538" y="0"/>
                </a:lnTo>
                <a:lnTo>
                  <a:pt x="1084538" y="1296906"/>
                </a:lnTo>
                <a:lnTo>
                  <a:pt x="0" y="1296906"/>
                </a:lnTo>
                <a:lnTo>
                  <a:pt x="0" y="0"/>
                </a:lnTo>
                <a:close/>
              </a:path>
            </a:pathLst>
          </a:custGeom>
          <a:blipFill>
            <a:blip r:embed="rId3"/>
            <a:stretch>
              <a:fillRect/>
            </a:stretch>
          </a:blipFill>
        </p:spPr>
      </p:sp>
      <p:sp>
        <p:nvSpPr>
          <p:cNvPr id="6" name="Freeform 6"/>
          <p:cNvSpPr/>
          <p:nvPr/>
        </p:nvSpPr>
        <p:spPr>
          <a:xfrm>
            <a:off x="12186925" y="2741722"/>
            <a:ext cx="6101075" cy="5969082"/>
          </a:xfrm>
          <a:custGeom>
            <a:avLst/>
            <a:gdLst/>
            <a:ahLst/>
            <a:cxnLst/>
            <a:rect l="l" t="t" r="r" b="b"/>
            <a:pathLst>
              <a:path w="6101075" h="5969082">
                <a:moveTo>
                  <a:pt x="0" y="0"/>
                </a:moveTo>
                <a:lnTo>
                  <a:pt x="6101075" y="0"/>
                </a:lnTo>
                <a:lnTo>
                  <a:pt x="6101075" y="5969082"/>
                </a:lnTo>
                <a:lnTo>
                  <a:pt x="0" y="5969082"/>
                </a:lnTo>
                <a:lnTo>
                  <a:pt x="0" y="0"/>
                </a:lnTo>
                <a:close/>
              </a:path>
            </a:pathLst>
          </a:custGeom>
          <a:blipFill>
            <a:blip r:embed="rId4"/>
            <a:stretch>
              <a:fillRect l="-113752" r="-114571" b="-95507"/>
            </a:stretch>
          </a:blipFill>
        </p:spPr>
      </p:sp>
      <p:sp>
        <p:nvSpPr>
          <p:cNvPr id="7" name="TextBox 7"/>
          <p:cNvSpPr txBox="1"/>
          <p:nvPr/>
        </p:nvSpPr>
        <p:spPr>
          <a:xfrm>
            <a:off x="2805810" y="1857406"/>
            <a:ext cx="451485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Cluster 1</a:t>
            </a:r>
          </a:p>
        </p:txBody>
      </p:sp>
      <p:sp>
        <p:nvSpPr>
          <p:cNvPr id="8" name="TextBox 8"/>
          <p:cNvSpPr txBox="1"/>
          <p:nvPr/>
        </p:nvSpPr>
        <p:spPr>
          <a:xfrm>
            <a:off x="1028700" y="2741410"/>
            <a:ext cx="11158225" cy="718671"/>
          </a:xfrm>
          <a:prstGeom prst="rect">
            <a:avLst/>
          </a:prstGeom>
        </p:spPr>
        <p:txBody>
          <a:bodyPr lIns="0" tIns="0" rIns="0" bIns="0" rtlCol="0" anchor="t">
            <a:spAutoFit/>
          </a:bodyPr>
          <a:lstStyle/>
          <a:p>
            <a:pPr algn="l">
              <a:lnSpc>
                <a:spcPts val="2913"/>
              </a:lnSpc>
            </a:pPr>
            <a:r>
              <a:rPr lang="en-US" sz="2080">
                <a:solidFill>
                  <a:srgbClr val="737373"/>
                </a:solidFill>
                <a:latin typeface="Muli"/>
              </a:rPr>
              <a:t>Sebanyak </a:t>
            </a:r>
            <a:r>
              <a:rPr lang="en-US" sz="2080">
                <a:solidFill>
                  <a:srgbClr val="737373"/>
                </a:solidFill>
                <a:latin typeface="Muli Bold"/>
              </a:rPr>
              <a:t>22.1%</a:t>
            </a:r>
            <a:r>
              <a:rPr lang="en-US" sz="2080">
                <a:solidFill>
                  <a:srgbClr val="737373"/>
                </a:solidFill>
                <a:latin typeface="Muli"/>
              </a:rPr>
              <a:t> dari total pelanggan, atau sekitar </a:t>
            </a:r>
            <a:r>
              <a:rPr lang="en-US" sz="2080">
                <a:solidFill>
                  <a:srgbClr val="737373"/>
                </a:solidFill>
                <a:latin typeface="Muli Bold"/>
              </a:rPr>
              <a:t>958 orang</a:t>
            </a:r>
            <a:r>
              <a:rPr lang="en-US" sz="2080">
                <a:solidFill>
                  <a:srgbClr val="737373"/>
                </a:solidFill>
                <a:latin typeface="Muli"/>
              </a:rPr>
              <a:t>, tergabung dalam Cluster 1. Mereka semuanya berasal dari </a:t>
            </a:r>
            <a:r>
              <a:rPr lang="en-US" sz="2080">
                <a:solidFill>
                  <a:srgbClr val="737373"/>
                </a:solidFill>
                <a:latin typeface="Muli Bold"/>
              </a:rPr>
              <a:t>United Kingdom</a:t>
            </a:r>
            <a:r>
              <a:rPr lang="en-US" sz="2080">
                <a:solidFill>
                  <a:srgbClr val="737373"/>
                </a:solidFill>
                <a:latin typeface="Muli"/>
              </a:rPr>
              <a:t> dan cenderung </a:t>
            </a:r>
            <a:r>
              <a:rPr lang="en-US" sz="2080">
                <a:solidFill>
                  <a:srgbClr val="737373"/>
                </a:solidFill>
                <a:latin typeface="Muli Bold"/>
              </a:rPr>
              <a:t>tidak aktif berbelanja</a:t>
            </a:r>
            <a:r>
              <a:rPr lang="en-US" sz="2080">
                <a:solidFill>
                  <a:srgbClr val="737373"/>
                </a:solidFill>
                <a:latin typeface="Muli"/>
              </a:rPr>
              <a:t>.</a:t>
            </a:r>
          </a:p>
        </p:txBody>
      </p:sp>
      <p:sp>
        <p:nvSpPr>
          <p:cNvPr id="9" name="TextBox 9"/>
          <p:cNvSpPr txBox="1"/>
          <p:nvPr/>
        </p:nvSpPr>
        <p:spPr>
          <a:xfrm>
            <a:off x="818260" y="1468702"/>
            <a:ext cx="1633695" cy="1320333"/>
          </a:xfrm>
          <a:prstGeom prst="rect">
            <a:avLst/>
          </a:prstGeom>
        </p:spPr>
        <p:txBody>
          <a:bodyPr lIns="0" tIns="0" rIns="0" bIns="0" rtlCol="0" anchor="t">
            <a:spAutoFit/>
          </a:bodyPr>
          <a:lstStyle/>
          <a:p>
            <a:pPr algn="r">
              <a:lnSpc>
                <a:spcPts val="10412"/>
              </a:lnSpc>
            </a:pPr>
            <a:r>
              <a:rPr lang="en-US" sz="8676">
                <a:solidFill>
                  <a:srgbClr val="5AA0FF"/>
                </a:solidFill>
                <a:latin typeface="Muli Ultra-Bold"/>
              </a:rPr>
              <a:t>02</a:t>
            </a:r>
          </a:p>
        </p:txBody>
      </p:sp>
      <p:sp>
        <p:nvSpPr>
          <p:cNvPr id="10" name="TextBox 10"/>
          <p:cNvSpPr txBox="1"/>
          <p:nvPr/>
        </p:nvSpPr>
        <p:spPr>
          <a:xfrm>
            <a:off x="2616076" y="4420532"/>
            <a:ext cx="9570849"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Frekuensi pembelian sangat rendah:</a:t>
            </a:r>
            <a:r>
              <a:rPr lang="en-US" sz="2080">
                <a:solidFill>
                  <a:srgbClr val="737373"/>
                </a:solidFill>
                <a:latin typeface="Muli"/>
              </a:rPr>
              <a:t> Pelanggan dalam cluster ini hampir tidak pernah melakukan pembelian.</a:t>
            </a:r>
          </a:p>
          <a:p>
            <a:pPr marL="449256" lvl="1" indent="-224628" algn="l">
              <a:lnSpc>
                <a:spcPts val="2913"/>
              </a:lnSpc>
              <a:buFont typeface="Arial"/>
              <a:buChar char="•"/>
            </a:pPr>
            <a:r>
              <a:rPr lang="en-US" sz="2080">
                <a:solidFill>
                  <a:srgbClr val="737373"/>
                </a:solidFill>
                <a:latin typeface="Muli Bold"/>
              </a:rPr>
              <a:t>Nilai transaksi sangat kecil:</a:t>
            </a:r>
            <a:r>
              <a:rPr lang="en-US" sz="2080">
                <a:solidFill>
                  <a:srgbClr val="737373"/>
                </a:solidFill>
                <a:latin typeface="Muli"/>
              </a:rPr>
              <a:t> Pelanggan ini rata-rata memiliki nilai transaksi yang sangat rendah.</a:t>
            </a:r>
          </a:p>
          <a:p>
            <a:pPr marL="449256" lvl="1" indent="-224628" algn="l">
              <a:lnSpc>
                <a:spcPts val="2913"/>
              </a:lnSpc>
              <a:buFont typeface="Arial"/>
              <a:buChar char="•"/>
            </a:pPr>
            <a:r>
              <a:rPr lang="en-US" sz="2080">
                <a:solidFill>
                  <a:srgbClr val="737373"/>
                </a:solidFill>
                <a:latin typeface="Muli Bold"/>
              </a:rPr>
              <a:t>Lama tidak berbelanja:</a:t>
            </a:r>
            <a:r>
              <a:rPr lang="en-US" sz="2080">
                <a:solidFill>
                  <a:srgbClr val="737373"/>
                </a:solidFill>
                <a:latin typeface="Muli"/>
              </a:rPr>
              <a:t> Sudah sangat lama sejak pelanggan ini terakhir kali melakukan pembelian (</a:t>
            </a:r>
            <a:r>
              <a:rPr lang="en-US" sz="2080">
                <a:solidFill>
                  <a:srgbClr val="737373"/>
                </a:solidFill>
                <a:latin typeface="Muli Bold"/>
              </a:rPr>
              <a:t>lebih dari 8 bulan</a:t>
            </a:r>
            <a:r>
              <a:rPr lang="en-US" sz="2080">
                <a:solidFill>
                  <a:srgbClr val="737373"/>
                </a:solidFill>
                <a:latin typeface="Muli"/>
              </a:rPr>
              <a:t>).</a:t>
            </a:r>
          </a:p>
        </p:txBody>
      </p:sp>
      <p:sp>
        <p:nvSpPr>
          <p:cNvPr id="11" name="TextBox 11"/>
          <p:cNvSpPr txBox="1"/>
          <p:nvPr/>
        </p:nvSpPr>
        <p:spPr>
          <a:xfrm>
            <a:off x="2616076" y="3829982"/>
            <a:ext cx="567181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Karakteristik Utama</a:t>
            </a:r>
          </a:p>
        </p:txBody>
      </p:sp>
      <p:sp>
        <p:nvSpPr>
          <p:cNvPr id="12" name="TextBox 12"/>
          <p:cNvSpPr txBox="1"/>
          <p:nvPr/>
        </p:nvSpPr>
        <p:spPr>
          <a:xfrm>
            <a:off x="2551133" y="7453779"/>
            <a:ext cx="9839877" cy="180452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Promo Reaktivasi: </a:t>
            </a:r>
            <a:r>
              <a:rPr lang="en-US" sz="2080">
                <a:solidFill>
                  <a:srgbClr val="737373"/>
                </a:solidFill>
                <a:latin typeface="Muli"/>
              </a:rPr>
              <a:t>Tawarkan promo khusus untuk menarik minat pelanggan yang sudah tidak aktif selama 8 bulan. Ini bisa berupa diskon menarik, voucher belanja, atau gratis ongkir.</a:t>
            </a:r>
          </a:p>
          <a:p>
            <a:pPr marL="449256" lvl="1" indent="-224628" algn="l">
              <a:lnSpc>
                <a:spcPts val="2913"/>
              </a:lnSpc>
              <a:buFont typeface="Arial"/>
              <a:buChar char="•"/>
            </a:pPr>
            <a:r>
              <a:rPr lang="en-US" sz="2080">
                <a:solidFill>
                  <a:srgbClr val="737373"/>
                </a:solidFill>
                <a:latin typeface="Muli Bold"/>
              </a:rPr>
              <a:t>Promo Produk Diskon Besar: </a:t>
            </a:r>
            <a:r>
              <a:rPr lang="en-US" sz="2080">
                <a:solidFill>
                  <a:srgbClr val="737373"/>
                </a:solidFill>
                <a:latin typeface="Muli"/>
              </a:rPr>
              <a:t>Tawarkan diskon besar-besaran untuk produk tertentu yang mungkin menarik minat mereka.</a:t>
            </a:r>
          </a:p>
        </p:txBody>
      </p:sp>
      <p:sp>
        <p:nvSpPr>
          <p:cNvPr id="13" name="TextBox 13"/>
          <p:cNvSpPr txBox="1"/>
          <p:nvPr/>
        </p:nvSpPr>
        <p:spPr>
          <a:xfrm>
            <a:off x="2551133" y="6863229"/>
            <a:ext cx="573676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Rekomendasi Promo</a:t>
            </a:r>
          </a:p>
        </p:txBody>
      </p:sp>
      <p:sp>
        <p:nvSpPr>
          <p:cNvPr id="14" name="Freeform 14"/>
          <p:cNvSpPr/>
          <p:nvPr/>
        </p:nvSpPr>
        <p:spPr>
          <a:xfrm>
            <a:off x="883204" y="7406154"/>
            <a:ext cx="1334067" cy="1406131"/>
          </a:xfrm>
          <a:custGeom>
            <a:avLst/>
            <a:gdLst/>
            <a:ahLst/>
            <a:cxnLst/>
            <a:rect l="l" t="t" r="r" b="b"/>
            <a:pathLst>
              <a:path w="1334067" h="1406131">
                <a:moveTo>
                  <a:pt x="0" y="0"/>
                </a:moveTo>
                <a:lnTo>
                  <a:pt x="1334067" y="0"/>
                </a:lnTo>
                <a:lnTo>
                  <a:pt x="1334067" y="1406131"/>
                </a:lnTo>
                <a:lnTo>
                  <a:pt x="0" y="1406131"/>
                </a:lnTo>
                <a:lnTo>
                  <a:pt x="0" y="0"/>
                </a:lnTo>
                <a:close/>
              </a:path>
            </a:pathLst>
          </a:custGeom>
          <a:blipFill>
            <a:blip r:embed="rId5"/>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6567">
            <a:off x="948752" y="4298187"/>
            <a:ext cx="1372711" cy="1631752"/>
          </a:xfrm>
          <a:custGeom>
            <a:avLst/>
            <a:gdLst/>
            <a:ahLst/>
            <a:cxnLst/>
            <a:rect l="l" t="t" r="r" b="b"/>
            <a:pathLst>
              <a:path w="1372711" h="1631752">
                <a:moveTo>
                  <a:pt x="0" y="0"/>
                </a:moveTo>
                <a:lnTo>
                  <a:pt x="1372712" y="0"/>
                </a:lnTo>
                <a:lnTo>
                  <a:pt x="1372712" y="1631752"/>
                </a:lnTo>
                <a:lnTo>
                  <a:pt x="0" y="1631752"/>
                </a:lnTo>
                <a:lnTo>
                  <a:pt x="0" y="0"/>
                </a:lnTo>
                <a:close/>
              </a:path>
            </a:pathLst>
          </a:custGeom>
          <a:blipFill>
            <a:blip r:embed="rId2"/>
            <a:stretch>
              <a:fillRect/>
            </a:stretch>
          </a:blipFill>
        </p:spPr>
      </p:sp>
      <p:sp>
        <p:nvSpPr>
          <p:cNvPr id="3" name="TextBox 3"/>
          <p:cNvSpPr txBox="1"/>
          <p:nvPr/>
        </p:nvSpPr>
        <p:spPr>
          <a:xfrm>
            <a:off x="1384300" y="504072"/>
            <a:ext cx="6903593" cy="792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Cluster Analysis</a:t>
            </a:r>
          </a:p>
        </p:txBody>
      </p:sp>
      <p:sp>
        <p:nvSpPr>
          <p:cNvPr id="4" name="AutoShape 4"/>
          <p:cNvSpPr/>
          <p:nvPr/>
        </p:nvSpPr>
        <p:spPr>
          <a:xfrm>
            <a:off x="8287893" y="838372"/>
            <a:ext cx="7064207" cy="19050"/>
          </a:xfrm>
          <a:prstGeom prst="line">
            <a:avLst/>
          </a:prstGeom>
          <a:ln w="19050" cap="flat">
            <a:solidFill>
              <a:srgbClr val="444443"/>
            </a:solidFill>
            <a:prstDash val="solid"/>
            <a:headEnd type="none" w="sm" len="sm"/>
            <a:tailEnd type="triangle" w="lg" len="med"/>
          </a:ln>
        </p:spPr>
      </p:sp>
      <p:sp>
        <p:nvSpPr>
          <p:cNvPr id="5" name="Freeform 5"/>
          <p:cNvSpPr/>
          <p:nvPr/>
        </p:nvSpPr>
        <p:spPr>
          <a:xfrm>
            <a:off x="15819162" y="380247"/>
            <a:ext cx="1084538" cy="1296906"/>
          </a:xfrm>
          <a:custGeom>
            <a:avLst/>
            <a:gdLst/>
            <a:ahLst/>
            <a:cxnLst/>
            <a:rect l="l" t="t" r="r" b="b"/>
            <a:pathLst>
              <a:path w="1084538" h="1296906">
                <a:moveTo>
                  <a:pt x="0" y="0"/>
                </a:moveTo>
                <a:lnTo>
                  <a:pt x="1084538" y="0"/>
                </a:lnTo>
                <a:lnTo>
                  <a:pt x="1084538" y="1296906"/>
                </a:lnTo>
                <a:lnTo>
                  <a:pt x="0" y="1296906"/>
                </a:lnTo>
                <a:lnTo>
                  <a:pt x="0" y="0"/>
                </a:lnTo>
                <a:close/>
              </a:path>
            </a:pathLst>
          </a:custGeom>
          <a:blipFill>
            <a:blip r:embed="rId3"/>
            <a:stretch>
              <a:fillRect/>
            </a:stretch>
          </a:blipFill>
        </p:spPr>
      </p:sp>
      <p:sp>
        <p:nvSpPr>
          <p:cNvPr id="6" name="Freeform 6"/>
          <p:cNvSpPr/>
          <p:nvPr/>
        </p:nvSpPr>
        <p:spPr>
          <a:xfrm>
            <a:off x="12186925" y="2741722"/>
            <a:ext cx="6101075" cy="5969082"/>
          </a:xfrm>
          <a:custGeom>
            <a:avLst/>
            <a:gdLst/>
            <a:ahLst/>
            <a:cxnLst/>
            <a:rect l="l" t="t" r="r" b="b"/>
            <a:pathLst>
              <a:path w="6101075" h="5969082">
                <a:moveTo>
                  <a:pt x="0" y="0"/>
                </a:moveTo>
                <a:lnTo>
                  <a:pt x="6101075" y="0"/>
                </a:lnTo>
                <a:lnTo>
                  <a:pt x="6101075" y="5969082"/>
                </a:lnTo>
                <a:lnTo>
                  <a:pt x="0" y="5969082"/>
                </a:lnTo>
                <a:lnTo>
                  <a:pt x="0" y="0"/>
                </a:lnTo>
                <a:close/>
              </a:path>
            </a:pathLst>
          </a:custGeom>
          <a:blipFill>
            <a:blip r:embed="rId4"/>
            <a:stretch>
              <a:fillRect l="-228324" b="-95507"/>
            </a:stretch>
          </a:blipFill>
        </p:spPr>
      </p:sp>
      <p:sp>
        <p:nvSpPr>
          <p:cNvPr id="7" name="TextBox 7"/>
          <p:cNvSpPr txBox="1"/>
          <p:nvPr/>
        </p:nvSpPr>
        <p:spPr>
          <a:xfrm>
            <a:off x="2805810" y="1857406"/>
            <a:ext cx="451485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Cluster 2</a:t>
            </a:r>
          </a:p>
        </p:txBody>
      </p:sp>
      <p:sp>
        <p:nvSpPr>
          <p:cNvPr id="8" name="TextBox 8"/>
          <p:cNvSpPr txBox="1"/>
          <p:nvPr/>
        </p:nvSpPr>
        <p:spPr>
          <a:xfrm>
            <a:off x="1028700" y="2741410"/>
            <a:ext cx="11488863" cy="718671"/>
          </a:xfrm>
          <a:prstGeom prst="rect">
            <a:avLst/>
          </a:prstGeom>
        </p:spPr>
        <p:txBody>
          <a:bodyPr lIns="0" tIns="0" rIns="0" bIns="0" rtlCol="0" anchor="t">
            <a:spAutoFit/>
          </a:bodyPr>
          <a:lstStyle/>
          <a:p>
            <a:pPr algn="l">
              <a:lnSpc>
                <a:spcPts val="2913"/>
              </a:lnSpc>
            </a:pPr>
            <a:r>
              <a:rPr lang="en-US" sz="2080">
                <a:solidFill>
                  <a:srgbClr val="737373"/>
                </a:solidFill>
                <a:latin typeface="Muli"/>
              </a:rPr>
              <a:t>Sebanyak </a:t>
            </a:r>
            <a:r>
              <a:rPr lang="en-US" sz="2080">
                <a:solidFill>
                  <a:srgbClr val="737373"/>
                </a:solidFill>
                <a:latin typeface="Muli Bold"/>
              </a:rPr>
              <a:t>9.5% </a:t>
            </a:r>
            <a:r>
              <a:rPr lang="en-US" sz="2080">
                <a:solidFill>
                  <a:srgbClr val="737373"/>
                </a:solidFill>
                <a:latin typeface="Muli"/>
              </a:rPr>
              <a:t>dari total pelanggan, atau sekitar </a:t>
            </a:r>
            <a:r>
              <a:rPr lang="en-US" sz="2080">
                <a:solidFill>
                  <a:srgbClr val="737373"/>
                </a:solidFill>
                <a:latin typeface="Muli Bold"/>
              </a:rPr>
              <a:t>414 orang</a:t>
            </a:r>
            <a:r>
              <a:rPr lang="en-US" sz="2080">
                <a:solidFill>
                  <a:srgbClr val="737373"/>
                </a:solidFill>
                <a:latin typeface="Muli"/>
              </a:rPr>
              <a:t>, tergabung dalam Cluster 2. Mereka semuanya berasal dari </a:t>
            </a:r>
            <a:r>
              <a:rPr lang="en-US" sz="2080">
                <a:solidFill>
                  <a:srgbClr val="737373"/>
                </a:solidFill>
                <a:latin typeface="Muli Bold"/>
              </a:rPr>
              <a:t>luar United Kingdom</a:t>
            </a:r>
            <a:r>
              <a:rPr lang="en-US" sz="2080">
                <a:solidFill>
                  <a:srgbClr val="737373"/>
                </a:solidFill>
                <a:latin typeface="Muli"/>
              </a:rPr>
              <a:t> dan cenderung </a:t>
            </a:r>
            <a:r>
              <a:rPr lang="en-US" sz="2080">
                <a:solidFill>
                  <a:srgbClr val="737373"/>
                </a:solidFill>
                <a:latin typeface="Muli Bold"/>
              </a:rPr>
              <a:t>jarang aktif berbelanja.</a:t>
            </a:r>
          </a:p>
        </p:txBody>
      </p:sp>
      <p:sp>
        <p:nvSpPr>
          <p:cNvPr id="9" name="TextBox 9"/>
          <p:cNvSpPr txBox="1"/>
          <p:nvPr/>
        </p:nvSpPr>
        <p:spPr>
          <a:xfrm>
            <a:off x="818260" y="1468702"/>
            <a:ext cx="1633695" cy="1320333"/>
          </a:xfrm>
          <a:prstGeom prst="rect">
            <a:avLst/>
          </a:prstGeom>
        </p:spPr>
        <p:txBody>
          <a:bodyPr lIns="0" tIns="0" rIns="0" bIns="0" rtlCol="0" anchor="t">
            <a:spAutoFit/>
          </a:bodyPr>
          <a:lstStyle/>
          <a:p>
            <a:pPr algn="r">
              <a:lnSpc>
                <a:spcPts val="10412"/>
              </a:lnSpc>
            </a:pPr>
            <a:r>
              <a:rPr lang="en-US" sz="8676">
                <a:solidFill>
                  <a:srgbClr val="5AA0FF"/>
                </a:solidFill>
                <a:latin typeface="Muli Ultra-Bold"/>
              </a:rPr>
              <a:t>03</a:t>
            </a:r>
          </a:p>
        </p:txBody>
      </p:sp>
      <p:sp>
        <p:nvSpPr>
          <p:cNvPr id="10" name="TextBox 10"/>
          <p:cNvSpPr txBox="1"/>
          <p:nvPr/>
        </p:nvSpPr>
        <p:spPr>
          <a:xfrm>
            <a:off x="2616076" y="4420532"/>
            <a:ext cx="9570849"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Frekuensi pembelian cukup rendah:</a:t>
            </a:r>
            <a:r>
              <a:rPr lang="en-US" sz="2080">
                <a:solidFill>
                  <a:srgbClr val="737373"/>
                </a:solidFill>
                <a:latin typeface="Muli"/>
              </a:rPr>
              <a:t> Pelanggan dalam cluster ini cukup jarang melakukan pembelian.</a:t>
            </a:r>
          </a:p>
          <a:p>
            <a:pPr marL="449256" lvl="1" indent="-224628" algn="l">
              <a:lnSpc>
                <a:spcPts val="2913"/>
              </a:lnSpc>
              <a:buFont typeface="Arial"/>
              <a:buChar char="•"/>
            </a:pPr>
            <a:r>
              <a:rPr lang="en-US" sz="2080">
                <a:solidFill>
                  <a:srgbClr val="737373"/>
                </a:solidFill>
                <a:latin typeface="Muli Bold"/>
              </a:rPr>
              <a:t>Nilai transaksi cukup kecil:</a:t>
            </a:r>
            <a:r>
              <a:rPr lang="en-US" sz="2080">
                <a:solidFill>
                  <a:srgbClr val="737373"/>
                </a:solidFill>
                <a:latin typeface="Muli"/>
              </a:rPr>
              <a:t> Pelanggan ini rata-rata memiliki nilai transaksi yang cukup kecil.</a:t>
            </a:r>
          </a:p>
          <a:p>
            <a:pPr marL="449256" lvl="1" indent="-224628" algn="l">
              <a:lnSpc>
                <a:spcPts val="2913"/>
              </a:lnSpc>
              <a:buFont typeface="Arial"/>
              <a:buChar char="•"/>
            </a:pPr>
            <a:r>
              <a:rPr lang="en-US" sz="2080">
                <a:solidFill>
                  <a:srgbClr val="737373"/>
                </a:solidFill>
                <a:latin typeface="Muli Bold"/>
              </a:rPr>
              <a:t>Lama tidak berbelanja:</a:t>
            </a:r>
            <a:r>
              <a:rPr lang="en-US" sz="2080">
                <a:solidFill>
                  <a:srgbClr val="737373"/>
                </a:solidFill>
                <a:latin typeface="Muli"/>
              </a:rPr>
              <a:t> Sudah cukup lama sejak pelanggan ini terakhir kali melakukan pembelian (</a:t>
            </a:r>
            <a:r>
              <a:rPr lang="en-US" sz="2080">
                <a:solidFill>
                  <a:srgbClr val="737373"/>
                </a:solidFill>
                <a:latin typeface="Muli Bold"/>
              </a:rPr>
              <a:t>sekitar 3 bulan</a:t>
            </a:r>
            <a:r>
              <a:rPr lang="en-US" sz="2080">
                <a:solidFill>
                  <a:srgbClr val="737373"/>
                </a:solidFill>
                <a:latin typeface="Muli"/>
              </a:rPr>
              <a:t>).</a:t>
            </a:r>
          </a:p>
        </p:txBody>
      </p:sp>
      <p:sp>
        <p:nvSpPr>
          <p:cNvPr id="11" name="TextBox 11"/>
          <p:cNvSpPr txBox="1"/>
          <p:nvPr/>
        </p:nvSpPr>
        <p:spPr>
          <a:xfrm>
            <a:off x="2616076" y="3829982"/>
            <a:ext cx="567181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Karakteristik Utama</a:t>
            </a:r>
          </a:p>
        </p:txBody>
      </p:sp>
      <p:sp>
        <p:nvSpPr>
          <p:cNvPr id="12" name="TextBox 12"/>
          <p:cNvSpPr txBox="1"/>
          <p:nvPr/>
        </p:nvSpPr>
        <p:spPr>
          <a:xfrm>
            <a:off x="2551133" y="7453779"/>
            <a:ext cx="9839877"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Promo Gratis Ongkir: </a:t>
            </a:r>
            <a:r>
              <a:rPr lang="en-US" sz="2080">
                <a:solidFill>
                  <a:srgbClr val="737373"/>
                </a:solidFill>
                <a:latin typeface="Muli"/>
              </a:rPr>
              <a:t>Biaya ongkir yang tinggi dapat menjadi penghalang bagi pelanggan di luar UK untuk berbelanja. Tawarkan promo gratis ongkir untuk menarik minat mereka.</a:t>
            </a:r>
          </a:p>
          <a:p>
            <a:pPr marL="449256" lvl="1" indent="-224628" algn="l">
              <a:lnSpc>
                <a:spcPts val="2913"/>
              </a:lnSpc>
              <a:buFont typeface="Arial"/>
              <a:buChar char="•"/>
            </a:pPr>
            <a:r>
              <a:rPr lang="en-US" sz="2080">
                <a:solidFill>
                  <a:srgbClr val="737373"/>
                </a:solidFill>
                <a:latin typeface="Muli Bold"/>
              </a:rPr>
              <a:t>Promo Penawaran Terbatas: </a:t>
            </a:r>
            <a:r>
              <a:rPr lang="en-US" sz="2080">
                <a:solidFill>
                  <a:srgbClr val="737373"/>
                </a:solidFill>
                <a:latin typeface="Muli"/>
              </a:rPr>
              <a:t>Tawarkan promo dengan waktu terbatas untuk menciptakan rasa urgensi dan mendorong mereka untuk segera berbelanja.</a:t>
            </a:r>
          </a:p>
        </p:txBody>
      </p:sp>
      <p:sp>
        <p:nvSpPr>
          <p:cNvPr id="13" name="TextBox 13"/>
          <p:cNvSpPr txBox="1"/>
          <p:nvPr/>
        </p:nvSpPr>
        <p:spPr>
          <a:xfrm>
            <a:off x="2551133" y="6863229"/>
            <a:ext cx="573676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Rekomendasi Promo</a:t>
            </a:r>
          </a:p>
        </p:txBody>
      </p:sp>
      <p:sp>
        <p:nvSpPr>
          <p:cNvPr id="14" name="Freeform 14"/>
          <p:cNvSpPr/>
          <p:nvPr/>
        </p:nvSpPr>
        <p:spPr>
          <a:xfrm>
            <a:off x="883204" y="7406154"/>
            <a:ext cx="1334067" cy="1406131"/>
          </a:xfrm>
          <a:custGeom>
            <a:avLst/>
            <a:gdLst/>
            <a:ahLst/>
            <a:cxnLst/>
            <a:rect l="l" t="t" r="r" b="b"/>
            <a:pathLst>
              <a:path w="1334067" h="1406131">
                <a:moveTo>
                  <a:pt x="0" y="0"/>
                </a:moveTo>
                <a:lnTo>
                  <a:pt x="1334067" y="0"/>
                </a:lnTo>
                <a:lnTo>
                  <a:pt x="1334067" y="1406131"/>
                </a:lnTo>
                <a:lnTo>
                  <a:pt x="0" y="1406131"/>
                </a:lnTo>
                <a:lnTo>
                  <a:pt x="0" y="0"/>
                </a:lnTo>
                <a:close/>
              </a:path>
            </a:pathLst>
          </a:custGeom>
          <a:blipFill>
            <a:blip r:embed="rId5"/>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74767" y="1348735"/>
            <a:ext cx="4400534" cy="8244561"/>
          </a:xfrm>
          <a:custGeom>
            <a:avLst/>
            <a:gdLst/>
            <a:ahLst/>
            <a:cxnLst/>
            <a:rect l="l" t="t" r="r" b="b"/>
            <a:pathLst>
              <a:path w="4400534" h="8244561">
                <a:moveTo>
                  <a:pt x="0" y="0"/>
                </a:moveTo>
                <a:lnTo>
                  <a:pt x="4400534" y="0"/>
                </a:lnTo>
                <a:lnTo>
                  <a:pt x="4400534" y="8244561"/>
                </a:lnTo>
                <a:lnTo>
                  <a:pt x="0" y="8244561"/>
                </a:lnTo>
                <a:lnTo>
                  <a:pt x="0" y="0"/>
                </a:lnTo>
                <a:close/>
              </a:path>
            </a:pathLst>
          </a:custGeom>
          <a:blipFill>
            <a:blip r:embed="rId2"/>
            <a:stretch>
              <a:fillRect/>
            </a:stretch>
          </a:blipFill>
        </p:spPr>
      </p:sp>
      <p:sp>
        <p:nvSpPr>
          <p:cNvPr id="3" name="TextBox 3"/>
          <p:cNvSpPr txBox="1"/>
          <p:nvPr/>
        </p:nvSpPr>
        <p:spPr>
          <a:xfrm>
            <a:off x="1384300" y="1351248"/>
            <a:ext cx="9372600" cy="2343944"/>
          </a:xfrm>
          <a:prstGeom prst="rect">
            <a:avLst/>
          </a:prstGeom>
        </p:spPr>
        <p:txBody>
          <a:bodyPr lIns="0" tIns="0" rIns="0" bIns="0" rtlCol="0" anchor="t">
            <a:spAutoFit/>
          </a:bodyPr>
          <a:lstStyle/>
          <a:p>
            <a:pPr algn="l">
              <a:lnSpc>
                <a:spcPts val="9031"/>
              </a:lnSpc>
            </a:pPr>
            <a:r>
              <a:rPr lang="en-US" sz="9031">
                <a:solidFill>
                  <a:srgbClr val="444443"/>
                </a:solidFill>
                <a:latin typeface="Muli Ultra-Bold"/>
              </a:rPr>
              <a:t>Business Understanding</a:t>
            </a:r>
          </a:p>
        </p:txBody>
      </p:sp>
      <p:sp>
        <p:nvSpPr>
          <p:cNvPr id="4" name="TextBox 4"/>
          <p:cNvSpPr txBox="1"/>
          <p:nvPr/>
        </p:nvSpPr>
        <p:spPr>
          <a:xfrm>
            <a:off x="1384300" y="4135540"/>
            <a:ext cx="7835900" cy="4920475"/>
          </a:xfrm>
          <a:prstGeom prst="rect">
            <a:avLst/>
          </a:prstGeom>
        </p:spPr>
        <p:txBody>
          <a:bodyPr lIns="0" tIns="0" rIns="0" bIns="0" rtlCol="0" anchor="t">
            <a:spAutoFit/>
          </a:bodyPr>
          <a:lstStyle/>
          <a:p>
            <a:pPr algn="l">
              <a:lnSpc>
                <a:spcPts val="2842"/>
              </a:lnSpc>
            </a:pPr>
            <a:r>
              <a:rPr lang="en-US" sz="2030">
                <a:solidFill>
                  <a:srgbClr val="737373"/>
                </a:solidFill>
                <a:latin typeface="Muli"/>
              </a:rPr>
              <a:t>Banyak perusahaan e-commerce menghadapi tantangan dalam memasarkan produk mereka secara efektif kepada seluruh pelanggan. Hal ini dikarenakan pelanggan memiliki kebutuhan, kebiasaan belanja, dan preferensi yang berbeda-beda. Strategi pemasaran yang "one-size-fits-all" (satu ukuran untuk semua) seringkali kurang efektif dan tidak sesuai dengan keinginan setiap pelanggan.</a:t>
            </a:r>
          </a:p>
          <a:p>
            <a:pPr algn="l">
              <a:lnSpc>
                <a:spcPts val="2842"/>
              </a:lnSpc>
            </a:pPr>
            <a:endParaRPr lang="en-US" sz="2030">
              <a:solidFill>
                <a:srgbClr val="737373"/>
              </a:solidFill>
              <a:latin typeface="Muli"/>
            </a:endParaRPr>
          </a:p>
          <a:p>
            <a:pPr algn="l">
              <a:lnSpc>
                <a:spcPts val="2842"/>
              </a:lnSpc>
            </a:pPr>
            <a:r>
              <a:rPr lang="en-US" sz="2030">
                <a:solidFill>
                  <a:srgbClr val="737373"/>
                </a:solidFill>
                <a:latin typeface="Muli"/>
              </a:rPr>
              <a:t>Perusahaan e-commerce ini percaya bahwa aktivitas pemasaran akan lebih efektif dan mendatangkan keuntungan lebih banyak jika dilakukan berdasarkan segmentasi pelanggan. Dengan segmentasi pelanggan, pemasaran bisa lebih terarah dan sesuai dengan kebiasaan atau perilaku yang dimiliki oleh kelompok pelanggan tertentu.</a:t>
            </a:r>
          </a:p>
        </p:txBody>
      </p:sp>
      <p:grpSp>
        <p:nvGrpSpPr>
          <p:cNvPr id="5" name="Group 5"/>
          <p:cNvGrpSpPr/>
          <p:nvPr/>
        </p:nvGrpSpPr>
        <p:grpSpPr>
          <a:xfrm>
            <a:off x="10195879" y="766789"/>
            <a:ext cx="6813703" cy="681370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6567">
            <a:off x="948752" y="4298187"/>
            <a:ext cx="1372711" cy="1631752"/>
          </a:xfrm>
          <a:custGeom>
            <a:avLst/>
            <a:gdLst/>
            <a:ahLst/>
            <a:cxnLst/>
            <a:rect l="l" t="t" r="r" b="b"/>
            <a:pathLst>
              <a:path w="1372711" h="1631752">
                <a:moveTo>
                  <a:pt x="0" y="0"/>
                </a:moveTo>
                <a:lnTo>
                  <a:pt x="1372712" y="0"/>
                </a:lnTo>
                <a:lnTo>
                  <a:pt x="1372712" y="1631752"/>
                </a:lnTo>
                <a:lnTo>
                  <a:pt x="0" y="1631752"/>
                </a:lnTo>
                <a:lnTo>
                  <a:pt x="0" y="0"/>
                </a:lnTo>
                <a:close/>
              </a:path>
            </a:pathLst>
          </a:custGeom>
          <a:blipFill>
            <a:blip r:embed="rId2"/>
            <a:stretch>
              <a:fillRect/>
            </a:stretch>
          </a:blipFill>
        </p:spPr>
      </p:sp>
      <p:sp>
        <p:nvSpPr>
          <p:cNvPr id="3" name="TextBox 3"/>
          <p:cNvSpPr txBox="1"/>
          <p:nvPr/>
        </p:nvSpPr>
        <p:spPr>
          <a:xfrm>
            <a:off x="1384300" y="504072"/>
            <a:ext cx="6903593" cy="792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Cluster Analysis</a:t>
            </a:r>
          </a:p>
        </p:txBody>
      </p:sp>
      <p:sp>
        <p:nvSpPr>
          <p:cNvPr id="4" name="AutoShape 4"/>
          <p:cNvSpPr/>
          <p:nvPr/>
        </p:nvSpPr>
        <p:spPr>
          <a:xfrm>
            <a:off x="8287893" y="838372"/>
            <a:ext cx="7064207" cy="19050"/>
          </a:xfrm>
          <a:prstGeom prst="line">
            <a:avLst/>
          </a:prstGeom>
          <a:ln w="19050" cap="flat">
            <a:solidFill>
              <a:srgbClr val="444443"/>
            </a:solidFill>
            <a:prstDash val="solid"/>
            <a:headEnd type="none" w="sm" len="sm"/>
            <a:tailEnd type="triangle" w="lg" len="med"/>
          </a:ln>
        </p:spPr>
      </p:sp>
      <p:sp>
        <p:nvSpPr>
          <p:cNvPr id="5" name="Freeform 5"/>
          <p:cNvSpPr/>
          <p:nvPr/>
        </p:nvSpPr>
        <p:spPr>
          <a:xfrm>
            <a:off x="15819162" y="380247"/>
            <a:ext cx="1084538" cy="1296906"/>
          </a:xfrm>
          <a:custGeom>
            <a:avLst/>
            <a:gdLst/>
            <a:ahLst/>
            <a:cxnLst/>
            <a:rect l="l" t="t" r="r" b="b"/>
            <a:pathLst>
              <a:path w="1084538" h="1296906">
                <a:moveTo>
                  <a:pt x="0" y="0"/>
                </a:moveTo>
                <a:lnTo>
                  <a:pt x="1084538" y="0"/>
                </a:lnTo>
                <a:lnTo>
                  <a:pt x="1084538" y="1296906"/>
                </a:lnTo>
                <a:lnTo>
                  <a:pt x="0" y="1296906"/>
                </a:lnTo>
                <a:lnTo>
                  <a:pt x="0" y="0"/>
                </a:lnTo>
                <a:close/>
              </a:path>
            </a:pathLst>
          </a:custGeom>
          <a:blipFill>
            <a:blip r:embed="rId3"/>
            <a:stretch>
              <a:fillRect/>
            </a:stretch>
          </a:blipFill>
        </p:spPr>
      </p:sp>
      <p:sp>
        <p:nvSpPr>
          <p:cNvPr id="6" name="Freeform 6"/>
          <p:cNvSpPr/>
          <p:nvPr/>
        </p:nvSpPr>
        <p:spPr>
          <a:xfrm>
            <a:off x="12186925" y="2741722"/>
            <a:ext cx="6101075" cy="5969082"/>
          </a:xfrm>
          <a:custGeom>
            <a:avLst/>
            <a:gdLst/>
            <a:ahLst/>
            <a:cxnLst/>
            <a:rect l="l" t="t" r="r" b="b"/>
            <a:pathLst>
              <a:path w="6101075" h="5969082">
                <a:moveTo>
                  <a:pt x="0" y="0"/>
                </a:moveTo>
                <a:lnTo>
                  <a:pt x="6101075" y="0"/>
                </a:lnTo>
                <a:lnTo>
                  <a:pt x="6101075" y="5969082"/>
                </a:lnTo>
                <a:lnTo>
                  <a:pt x="0" y="5969082"/>
                </a:lnTo>
                <a:lnTo>
                  <a:pt x="0" y="0"/>
                </a:lnTo>
                <a:close/>
              </a:path>
            </a:pathLst>
          </a:custGeom>
          <a:blipFill>
            <a:blip r:embed="rId4"/>
            <a:stretch>
              <a:fillRect t="-95507" r="-228324"/>
            </a:stretch>
          </a:blipFill>
        </p:spPr>
      </p:sp>
      <p:sp>
        <p:nvSpPr>
          <p:cNvPr id="7" name="TextBox 7"/>
          <p:cNvSpPr txBox="1"/>
          <p:nvPr/>
        </p:nvSpPr>
        <p:spPr>
          <a:xfrm>
            <a:off x="2805810" y="1857406"/>
            <a:ext cx="451485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Cluster 3</a:t>
            </a:r>
          </a:p>
        </p:txBody>
      </p:sp>
      <p:sp>
        <p:nvSpPr>
          <p:cNvPr id="8" name="TextBox 8"/>
          <p:cNvSpPr txBox="1"/>
          <p:nvPr/>
        </p:nvSpPr>
        <p:spPr>
          <a:xfrm>
            <a:off x="1028700" y="2741410"/>
            <a:ext cx="11654419" cy="718671"/>
          </a:xfrm>
          <a:prstGeom prst="rect">
            <a:avLst/>
          </a:prstGeom>
        </p:spPr>
        <p:txBody>
          <a:bodyPr lIns="0" tIns="0" rIns="0" bIns="0" rtlCol="0" anchor="t">
            <a:spAutoFit/>
          </a:bodyPr>
          <a:lstStyle/>
          <a:p>
            <a:pPr algn="l">
              <a:lnSpc>
                <a:spcPts val="2913"/>
              </a:lnSpc>
            </a:pPr>
            <a:r>
              <a:rPr lang="en-US" sz="2080">
                <a:solidFill>
                  <a:srgbClr val="737373"/>
                </a:solidFill>
                <a:latin typeface="Muli"/>
              </a:rPr>
              <a:t>Sebanyak </a:t>
            </a:r>
            <a:r>
              <a:rPr lang="en-US" sz="2080">
                <a:solidFill>
                  <a:srgbClr val="737373"/>
                </a:solidFill>
                <a:latin typeface="Muli Bold"/>
              </a:rPr>
              <a:t>0.2%</a:t>
            </a:r>
            <a:r>
              <a:rPr lang="en-US" sz="2080">
                <a:solidFill>
                  <a:srgbClr val="737373"/>
                </a:solidFill>
                <a:latin typeface="Muli"/>
              </a:rPr>
              <a:t> dari total pelanggan, atau sekitar </a:t>
            </a:r>
            <a:r>
              <a:rPr lang="en-US" sz="2080">
                <a:solidFill>
                  <a:srgbClr val="737373"/>
                </a:solidFill>
                <a:latin typeface="Muli Bold"/>
              </a:rPr>
              <a:t>6 orang</a:t>
            </a:r>
            <a:r>
              <a:rPr lang="en-US" sz="2080">
                <a:solidFill>
                  <a:srgbClr val="737373"/>
                </a:solidFill>
                <a:latin typeface="Muli"/>
              </a:rPr>
              <a:t>, tergabung dalam Cluster 3. Mereka ada yang berasal dari </a:t>
            </a:r>
            <a:r>
              <a:rPr lang="en-US" sz="2080">
                <a:solidFill>
                  <a:srgbClr val="737373"/>
                </a:solidFill>
                <a:latin typeface="Muli Bold"/>
              </a:rPr>
              <a:t>dalam dan luar United Kingdom</a:t>
            </a:r>
            <a:r>
              <a:rPr lang="en-US" sz="2080">
                <a:solidFill>
                  <a:srgbClr val="737373"/>
                </a:solidFill>
                <a:latin typeface="Muli"/>
              </a:rPr>
              <a:t> dan cenderung </a:t>
            </a:r>
            <a:r>
              <a:rPr lang="en-US" sz="2080">
                <a:solidFill>
                  <a:srgbClr val="737373"/>
                </a:solidFill>
                <a:latin typeface="Muli Bold"/>
              </a:rPr>
              <a:t>cukup aktif berbelanja.</a:t>
            </a:r>
          </a:p>
        </p:txBody>
      </p:sp>
      <p:sp>
        <p:nvSpPr>
          <p:cNvPr id="9" name="TextBox 9"/>
          <p:cNvSpPr txBox="1"/>
          <p:nvPr/>
        </p:nvSpPr>
        <p:spPr>
          <a:xfrm>
            <a:off x="818260" y="1468702"/>
            <a:ext cx="1633695" cy="1320333"/>
          </a:xfrm>
          <a:prstGeom prst="rect">
            <a:avLst/>
          </a:prstGeom>
        </p:spPr>
        <p:txBody>
          <a:bodyPr lIns="0" tIns="0" rIns="0" bIns="0" rtlCol="0" anchor="t">
            <a:spAutoFit/>
          </a:bodyPr>
          <a:lstStyle/>
          <a:p>
            <a:pPr algn="r">
              <a:lnSpc>
                <a:spcPts val="10412"/>
              </a:lnSpc>
            </a:pPr>
            <a:r>
              <a:rPr lang="en-US" sz="8676">
                <a:solidFill>
                  <a:srgbClr val="5AA0FF"/>
                </a:solidFill>
                <a:latin typeface="Muli Ultra-Bold"/>
              </a:rPr>
              <a:t>04</a:t>
            </a:r>
          </a:p>
        </p:txBody>
      </p:sp>
      <p:sp>
        <p:nvSpPr>
          <p:cNvPr id="10" name="TextBox 10"/>
          <p:cNvSpPr txBox="1"/>
          <p:nvPr/>
        </p:nvSpPr>
        <p:spPr>
          <a:xfrm>
            <a:off x="2616076" y="4420532"/>
            <a:ext cx="9570849"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Frekuensi pembelian tinggi:</a:t>
            </a:r>
            <a:r>
              <a:rPr lang="en-US" sz="2080">
                <a:solidFill>
                  <a:srgbClr val="737373"/>
                </a:solidFill>
                <a:latin typeface="Muli"/>
              </a:rPr>
              <a:t> Pelanggan dalam cluster ini cukup sering melakukan pembelian.</a:t>
            </a:r>
          </a:p>
          <a:p>
            <a:pPr marL="449256" lvl="1" indent="-224628" algn="l">
              <a:lnSpc>
                <a:spcPts val="2913"/>
              </a:lnSpc>
              <a:buFont typeface="Arial"/>
              <a:buChar char="•"/>
            </a:pPr>
            <a:r>
              <a:rPr lang="en-US" sz="2080">
                <a:solidFill>
                  <a:srgbClr val="737373"/>
                </a:solidFill>
                <a:latin typeface="Muli Bold"/>
              </a:rPr>
              <a:t>Nilai transaksi sangat besar: </a:t>
            </a:r>
            <a:r>
              <a:rPr lang="en-US" sz="2080">
                <a:solidFill>
                  <a:srgbClr val="737373"/>
                </a:solidFill>
                <a:latin typeface="Muli"/>
              </a:rPr>
              <a:t>Pelanggan ini rata-rata memiliki nilai transaksi yang sangat besar.</a:t>
            </a:r>
          </a:p>
          <a:p>
            <a:pPr marL="449256" lvl="1" indent="-224628" algn="l">
              <a:lnSpc>
                <a:spcPts val="2913"/>
              </a:lnSpc>
              <a:buFont typeface="Arial"/>
              <a:buChar char="•"/>
            </a:pPr>
            <a:r>
              <a:rPr lang="en-US" sz="2080">
                <a:solidFill>
                  <a:srgbClr val="737373"/>
                </a:solidFill>
                <a:latin typeface="Muli Bold"/>
              </a:rPr>
              <a:t>Lama tidak berbelanja: </a:t>
            </a:r>
            <a:r>
              <a:rPr lang="en-US" sz="2080">
                <a:solidFill>
                  <a:srgbClr val="737373"/>
                </a:solidFill>
                <a:latin typeface="Muli"/>
              </a:rPr>
              <a:t>Pelanggan ini baru-baru saja melakukan pembelian </a:t>
            </a:r>
            <a:r>
              <a:rPr lang="en-US" sz="2080">
                <a:solidFill>
                  <a:srgbClr val="737373"/>
                </a:solidFill>
                <a:latin typeface="Muli Bold"/>
              </a:rPr>
              <a:t>(sekitar 6 hari terakhir).</a:t>
            </a:r>
          </a:p>
        </p:txBody>
      </p:sp>
      <p:sp>
        <p:nvSpPr>
          <p:cNvPr id="11" name="TextBox 11"/>
          <p:cNvSpPr txBox="1"/>
          <p:nvPr/>
        </p:nvSpPr>
        <p:spPr>
          <a:xfrm>
            <a:off x="2616076" y="3829982"/>
            <a:ext cx="567181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Karakteristik Utama</a:t>
            </a:r>
          </a:p>
        </p:txBody>
      </p:sp>
      <p:sp>
        <p:nvSpPr>
          <p:cNvPr id="12" name="TextBox 12"/>
          <p:cNvSpPr txBox="1"/>
          <p:nvPr/>
        </p:nvSpPr>
        <p:spPr>
          <a:xfrm>
            <a:off x="2551133" y="7453779"/>
            <a:ext cx="9635792" cy="252842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Promo Eksklusif: </a:t>
            </a:r>
            <a:r>
              <a:rPr lang="en-US" sz="2080">
                <a:solidFill>
                  <a:srgbClr val="737373"/>
                </a:solidFill>
                <a:latin typeface="Muli"/>
              </a:rPr>
              <a:t>Tawarkan promo eksklusif khusus untuk pelanggan. Promo ini bisa berupa diskon besar, voucher belanja, atau akses early bird ke produk baru.</a:t>
            </a:r>
          </a:p>
          <a:p>
            <a:pPr marL="449256" lvl="1" indent="-224628" algn="l">
              <a:lnSpc>
                <a:spcPts val="2913"/>
              </a:lnSpc>
              <a:buFont typeface="Arial"/>
              <a:buChar char="•"/>
            </a:pPr>
            <a:r>
              <a:rPr lang="en-US" sz="2080">
                <a:solidFill>
                  <a:srgbClr val="737373"/>
                </a:solidFill>
                <a:latin typeface="Muli Bold"/>
              </a:rPr>
              <a:t>Promo Program Loyalitas: </a:t>
            </a:r>
            <a:r>
              <a:rPr lang="en-US" sz="2080">
                <a:solidFill>
                  <a:srgbClr val="737373"/>
                </a:solidFill>
                <a:latin typeface="Muli"/>
              </a:rPr>
              <a:t>Buat program loyalitas yang memberikan reward dan benefit menarik kepada pelanggan, seperti poin reward yang dapat ditukarkan dengan hadiah, akses ke event khusus, atau layanan pelanggan prioritas.</a:t>
            </a:r>
          </a:p>
        </p:txBody>
      </p:sp>
      <p:sp>
        <p:nvSpPr>
          <p:cNvPr id="13" name="TextBox 13"/>
          <p:cNvSpPr txBox="1"/>
          <p:nvPr/>
        </p:nvSpPr>
        <p:spPr>
          <a:xfrm>
            <a:off x="2551133" y="6863229"/>
            <a:ext cx="573676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Rekomendasi Promo</a:t>
            </a:r>
          </a:p>
        </p:txBody>
      </p:sp>
      <p:sp>
        <p:nvSpPr>
          <p:cNvPr id="14" name="Freeform 14"/>
          <p:cNvSpPr/>
          <p:nvPr/>
        </p:nvSpPr>
        <p:spPr>
          <a:xfrm>
            <a:off x="883204" y="7406154"/>
            <a:ext cx="1334067" cy="1406131"/>
          </a:xfrm>
          <a:custGeom>
            <a:avLst/>
            <a:gdLst/>
            <a:ahLst/>
            <a:cxnLst/>
            <a:rect l="l" t="t" r="r" b="b"/>
            <a:pathLst>
              <a:path w="1334067" h="1406131">
                <a:moveTo>
                  <a:pt x="0" y="0"/>
                </a:moveTo>
                <a:lnTo>
                  <a:pt x="1334067" y="0"/>
                </a:lnTo>
                <a:lnTo>
                  <a:pt x="1334067" y="1406131"/>
                </a:lnTo>
                <a:lnTo>
                  <a:pt x="0" y="1406131"/>
                </a:lnTo>
                <a:lnTo>
                  <a:pt x="0" y="0"/>
                </a:lnTo>
                <a:close/>
              </a:path>
            </a:pathLst>
          </a:custGeom>
          <a:blipFill>
            <a:blip r:embed="rId5"/>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6567">
            <a:off x="948752" y="4298187"/>
            <a:ext cx="1372711" cy="1631752"/>
          </a:xfrm>
          <a:custGeom>
            <a:avLst/>
            <a:gdLst/>
            <a:ahLst/>
            <a:cxnLst/>
            <a:rect l="l" t="t" r="r" b="b"/>
            <a:pathLst>
              <a:path w="1372711" h="1631752">
                <a:moveTo>
                  <a:pt x="0" y="0"/>
                </a:moveTo>
                <a:lnTo>
                  <a:pt x="1372712" y="0"/>
                </a:lnTo>
                <a:lnTo>
                  <a:pt x="1372712" y="1631752"/>
                </a:lnTo>
                <a:lnTo>
                  <a:pt x="0" y="1631752"/>
                </a:lnTo>
                <a:lnTo>
                  <a:pt x="0" y="0"/>
                </a:lnTo>
                <a:close/>
              </a:path>
            </a:pathLst>
          </a:custGeom>
          <a:blipFill>
            <a:blip r:embed="rId2"/>
            <a:stretch>
              <a:fillRect/>
            </a:stretch>
          </a:blipFill>
        </p:spPr>
      </p:sp>
      <p:sp>
        <p:nvSpPr>
          <p:cNvPr id="3" name="TextBox 3"/>
          <p:cNvSpPr txBox="1"/>
          <p:nvPr/>
        </p:nvSpPr>
        <p:spPr>
          <a:xfrm>
            <a:off x="1384300" y="504072"/>
            <a:ext cx="6903593" cy="792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Cluster Analysis</a:t>
            </a:r>
          </a:p>
        </p:txBody>
      </p:sp>
      <p:sp>
        <p:nvSpPr>
          <p:cNvPr id="4" name="AutoShape 4"/>
          <p:cNvSpPr/>
          <p:nvPr/>
        </p:nvSpPr>
        <p:spPr>
          <a:xfrm>
            <a:off x="8287893" y="838372"/>
            <a:ext cx="7064207" cy="19050"/>
          </a:xfrm>
          <a:prstGeom prst="line">
            <a:avLst/>
          </a:prstGeom>
          <a:ln w="19050" cap="flat">
            <a:solidFill>
              <a:srgbClr val="444443"/>
            </a:solidFill>
            <a:prstDash val="solid"/>
            <a:headEnd type="none" w="sm" len="sm"/>
            <a:tailEnd type="triangle" w="lg" len="med"/>
          </a:ln>
        </p:spPr>
      </p:sp>
      <p:sp>
        <p:nvSpPr>
          <p:cNvPr id="5" name="Freeform 5"/>
          <p:cNvSpPr/>
          <p:nvPr/>
        </p:nvSpPr>
        <p:spPr>
          <a:xfrm>
            <a:off x="15819162" y="380247"/>
            <a:ext cx="1084538" cy="1296906"/>
          </a:xfrm>
          <a:custGeom>
            <a:avLst/>
            <a:gdLst/>
            <a:ahLst/>
            <a:cxnLst/>
            <a:rect l="l" t="t" r="r" b="b"/>
            <a:pathLst>
              <a:path w="1084538" h="1296906">
                <a:moveTo>
                  <a:pt x="0" y="0"/>
                </a:moveTo>
                <a:lnTo>
                  <a:pt x="1084538" y="0"/>
                </a:lnTo>
                <a:lnTo>
                  <a:pt x="1084538" y="1296906"/>
                </a:lnTo>
                <a:lnTo>
                  <a:pt x="0" y="1296906"/>
                </a:lnTo>
                <a:lnTo>
                  <a:pt x="0" y="0"/>
                </a:lnTo>
                <a:close/>
              </a:path>
            </a:pathLst>
          </a:custGeom>
          <a:blipFill>
            <a:blip r:embed="rId3"/>
            <a:stretch>
              <a:fillRect/>
            </a:stretch>
          </a:blipFill>
        </p:spPr>
      </p:sp>
      <p:sp>
        <p:nvSpPr>
          <p:cNvPr id="6" name="Freeform 6"/>
          <p:cNvSpPr/>
          <p:nvPr/>
        </p:nvSpPr>
        <p:spPr>
          <a:xfrm>
            <a:off x="12186925" y="2741722"/>
            <a:ext cx="6101075" cy="5969082"/>
          </a:xfrm>
          <a:custGeom>
            <a:avLst/>
            <a:gdLst/>
            <a:ahLst/>
            <a:cxnLst/>
            <a:rect l="l" t="t" r="r" b="b"/>
            <a:pathLst>
              <a:path w="6101075" h="5969082">
                <a:moveTo>
                  <a:pt x="0" y="0"/>
                </a:moveTo>
                <a:lnTo>
                  <a:pt x="6101075" y="0"/>
                </a:lnTo>
                <a:lnTo>
                  <a:pt x="6101075" y="5969082"/>
                </a:lnTo>
                <a:lnTo>
                  <a:pt x="0" y="5969082"/>
                </a:lnTo>
                <a:lnTo>
                  <a:pt x="0" y="0"/>
                </a:lnTo>
                <a:close/>
              </a:path>
            </a:pathLst>
          </a:custGeom>
          <a:blipFill>
            <a:blip r:embed="rId4"/>
            <a:stretch>
              <a:fillRect l="-113630" t="-95507" r="-114694"/>
            </a:stretch>
          </a:blipFill>
        </p:spPr>
      </p:sp>
      <p:sp>
        <p:nvSpPr>
          <p:cNvPr id="7" name="TextBox 7"/>
          <p:cNvSpPr txBox="1"/>
          <p:nvPr/>
        </p:nvSpPr>
        <p:spPr>
          <a:xfrm>
            <a:off x="2805810" y="1857406"/>
            <a:ext cx="451485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Cluster 4</a:t>
            </a:r>
          </a:p>
        </p:txBody>
      </p:sp>
      <p:sp>
        <p:nvSpPr>
          <p:cNvPr id="8" name="TextBox 8"/>
          <p:cNvSpPr txBox="1"/>
          <p:nvPr/>
        </p:nvSpPr>
        <p:spPr>
          <a:xfrm>
            <a:off x="1028700" y="2741410"/>
            <a:ext cx="11654419" cy="718671"/>
          </a:xfrm>
          <a:prstGeom prst="rect">
            <a:avLst/>
          </a:prstGeom>
        </p:spPr>
        <p:txBody>
          <a:bodyPr lIns="0" tIns="0" rIns="0" bIns="0" rtlCol="0" anchor="t">
            <a:spAutoFit/>
          </a:bodyPr>
          <a:lstStyle/>
          <a:p>
            <a:pPr algn="l">
              <a:lnSpc>
                <a:spcPts val="2913"/>
              </a:lnSpc>
            </a:pPr>
            <a:r>
              <a:rPr lang="en-US" sz="2080">
                <a:solidFill>
                  <a:srgbClr val="737373"/>
                </a:solidFill>
                <a:latin typeface="Muli"/>
              </a:rPr>
              <a:t>Sebanyak </a:t>
            </a:r>
            <a:r>
              <a:rPr lang="en-US" sz="2080">
                <a:solidFill>
                  <a:srgbClr val="737373"/>
                </a:solidFill>
                <a:latin typeface="Muli Bold"/>
              </a:rPr>
              <a:t>0.1%</a:t>
            </a:r>
            <a:r>
              <a:rPr lang="en-US" sz="2080">
                <a:solidFill>
                  <a:srgbClr val="737373"/>
                </a:solidFill>
                <a:latin typeface="Muli"/>
              </a:rPr>
              <a:t> dari total pelanggan, atau sekitar </a:t>
            </a:r>
            <a:r>
              <a:rPr lang="en-US" sz="2080">
                <a:solidFill>
                  <a:srgbClr val="737373"/>
                </a:solidFill>
                <a:latin typeface="Muli Bold"/>
              </a:rPr>
              <a:t>4 orang</a:t>
            </a:r>
            <a:r>
              <a:rPr lang="en-US" sz="2080">
                <a:solidFill>
                  <a:srgbClr val="737373"/>
                </a:solidFill>
                <a:latin typeface="Muli"/>
              </a:rPr>
              <a:t>, tergabung dalam Cluster 4. Mereka ada yang berasal dari </a:t>
            </a:r>
            <a:r>
              <a:rPr lang="en-US" sz="2080">
                <a:solidFill>
                  <a:srgbClr val="737373"/>
                </a:solidFill>
                <a:latin typeface="Muli Bold"/>
              </a:rPr>
              <a:t>dalam dan luar United Kingdom</a:t>
            </a:r>
            <a:r>
              <a:rPr lang="en-US" sz="2080">
                <a:solidFill>
                  <a:srgbClr val="737373"/>
                </a:solidFill>
                <a:latin typeface="Muli"/>
              </a:rPr>
              <a:t> dan cenderung </a:t>
            </a:r>
            <a:r>
              <a:rPr lang="en-US" sz="2080">
                <a:solidFill>
                  <a:srgbClr val="737373"/>
                </a:solidFill>
                <a:latin typeface="Muli Bold"/>
              </a:rPr>
              <a:t>aktif berbelanja</a:t>
            </a:r>
            <a:r>
              <a:rPr lang="en-US" sz="2080">
                <a:solidFill>
                  <a:srgbClr val="737373"/>
                </a:solidFill>
                <a:latin typeface="Muli"/>
              </a:rPr>
              <a:t>.</a:t>
            </a:r>
          </a:p>
        </p:txBody>
      </p:sp>
      <p:sp>
        <p:nvSpPr>
          <p:cNvPr id="9" name="TextBox 9"/>
          <p:cNvSpPr txBox="1"/>
          <p:nvPr/>
        </p:nvSpPr>
        <p:spPr>
          <a:xfrm>
            <a:off x="818260" y="1468702"/>
            <a:ext cx="1633695" cy="1320333"/>
          </a:xfrm>
          <a:prstGeom prst="rect">
            <a:avLst/>
          </a:prstGeom>
        </p:spPr>
        <p:txBody>
          <a:bodyPr lIns="0" tIns="0" rIns="0" bIns="0" rtlCol="0" anchor="t">
            <a:spAutoFit/>
          </a:bodyPr>
          <a:lstStyle/>
          <a:p>
            <a:pPr algn="r">
              <a:lnSpc>
                <a:spcPts val="10412"/>
              </a:lnSpc>
            </a:pPr>
            <a:r>
              <a:rPr lang="en-US" sz="8676">
                <a:solidFill>
                  <a:srgbClr val="5AA0FF"/>
                </a:solidFill>
                <a:latin typeface="Muli Ultra-Bold"/>
              </a:rPr>
              <a:t>05</a:t>
            </a:r>
          </a:p>
        </p:txBody>
      </p:sp>
      <p:sp>
        <p:nvSpPr>
          <p:cNvPr id="10" name="TextBox 10"/>
          <p:cNvSpPr txBox="1"/>
          <p:nvPr/>
        </p:nvSpPr>
        <p:spPr>
          <a:xfrm>
            <a:off x="2616076" y="4420532"/>
            <a:ext cx="9570849"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Frekuensi pembelian sangat tinggi:</a:t>
            </a:r>
            <a:r>
              <a:rPr lang="en-US" sz="2080">
                <a:solidFill>
                  <a:srgbClr val="737373"/>
                </a:solidFill>
                <a:latin typeface="Muli"/>
              </a:rPr>
              <a:t> Pelanggan dalam cluster ini sangat sering melakukan pembelian.</a:t>
            </a:r>
          </a:p>
          <a:p>
            <a:pPr marL="449256" lvl="1" indent="-224628" algn="l">
              <a:lnSpc>
                <a:spcPts val="2913"/>
              </a:lnSpc>
              <a:buFont typeface="Arial"/>
              <a:buChar char="•"/>
            </a:pPr>
            <a:r>
              <a:rPr lang="en-US" sz="2080">
                <a:solidFill>
                  <a:srgbClr val="737373"/>
                </a:solidFill>
                <a:latin typeface="Muli Bold"/>
              </a:rPr>
              <a:t>Nilai transaksi besar:</a:t>
            </a:r>
            <a:r>
              <a:rPr lang="en-US" sz="2080">
                <a:solidFill>
                  <a:srgbClr val="737373"/>
                </a:solidFill>
                <a:latin typeface="Muli"/>
              </a:rPr>
              <a:t> Pelanggan ini rata-rata memiliki nilai transaksi yang besar.</a:t>
            </a:r>
          </a:p>
          <a:p>
            <a:pPr marL="449256" lvl="1" indent="-224628" algn="l">
              <a:lnSpc>
                <a:spcPts val="2913"/>
              </a:lnSpc>
              <a:buFont typeface="Arial"/>
              <a:buChar char="•"/>
            </a:pPr>
            <a:r>
              <a:rPr lang="en-US" sz="2080">
                <a:solidFill>
                  <a:srgbClr val="737373"/>
                </a:solidFill>
                <a:latin typeface="Muli Bold"/>
              </a:rPr>
              <a:t>Lama tidak berbelanja</a:t>
            </a:r>
            <a:r>
              <a:rPr lang="en-US" sz="2080">
                <a:solidFill>
                  <a:srgbClr val="737373"/>
                </a:solidFill>
                <a:latin typeface="Muli"/>
              </a:rPr>
              <a:t>: Pelanggan ini baru-baru saja melakukan pembelian </a:t>
            </a:r>
            <a:r>
              <a:rPr lang="en-US" sz="2080">
                <a:solidFill>
                  <a:srgbClr val="737373"/>
                </a:solidFill>
                <a:latin typeface="Muli Bold"/>
              </a:rPr>
              <a:t>(sekitar 1 hari terakhir).</a:t>
            </a:r>
          </a:p>
        </p:txBody>
      </p:sp>
      <p:sp>
        <p:nvSpPr>
          <p:cNvPr id="11" name="TextBox 11"/>
          <p:cNvSpPr txBox="1"/>
          <p:nvPr/>
        </p:nvSpPr>
        <p:spPr>
          <a:xfrm>
            <a:off x="2616076" y="3829982"/>
            <a:ext cx="567181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Karakteristik Utama</a:t>
            </a:r>
          </a:p>
        </p:txBody>
      </p:sp>
      <p:sp>
        <p:nvSpPr>
          <p:cNvPr id="12" name="TextBox 12"/>
          <p:cNvSpPr txBox="1"/>
          <p:nvPr/>
        </p:nvSpPr>
        <p:spPr>
          <a:xfrm>
            <a:off x="2551133" y="7453779"/>
            <a:ext cx="9635792" cy="252842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Promo Layanan Premium:</a:t>
            </a:r>
            <a:r>
              <a:rPr lang="en-US" sz="2080">
                <a:solidFill>
                  <a:srgbClr val="737373"/>
                </a:solidFill>
                <a:latin typeface="Muli"/>
              </a:rPr>
              <a:t> Tawarkan layanan premium kepada pelanggan, seperti pengiriman gratis, pengembalian barang yang mudah, dan customer service khusus.</a:t>
            </a:r>
          </a:p>
          <a:p>
            <a:pPr marL="449256" lvl="1" indent="-224628" algn="l">
              <a:lnSpc>
                <a:spcPts val="2913"/>
              </a:lnSpc>
              <a:buFont typeface="Arial"/>
              <a:buChar char="•"/>
            </a:pPr>
            <a:r>
              <a:rPr lang="en-US" sz="2080">
                <a:solidFill>
                  <a:srgbClr val="737373"/>
                </a:solidFill>
                <a:latin typeface="Muli Bold"/>
              </a:rPr>
              <a:t>Promo Promosi Produk Baru: </a:t>
            </a:r>
            <a:r>
              <a:rPr lang="en-US" sz="2080">
                <a:solidFill>
                  <a:srgbClr val="737373"/>
                </a:solidFill>
                <a:latin typeface="Muli"/>
              </a:rPr>
              <a:t>Tawarkan promo untuk produk baru yang mungkin menarik bagi mereka. Berikan informasi detail tentang produk baru tersebut dan jelaskan bagaimana produk tersebut dapat bermanfaat bagi mereka.</a:t>
            </a:r>
          </a:p>
        </p:txBody>
      </p:sp>
      <p:sp>
        <p:nvSpPr>
          <p:cNvPr id="13" name="TextBox 13"/>
          <p:cNvSpPr txBox="1"/>
          <p:nvPr/>
        </p:nvSpPr>
        <p:spPr>
          <a:xfrm>
            <a:off x="2551133" y="6863229"/>
            <a:ext cx="573676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Rekomendasi Promo</a:t>
            </a:r>
          </a:p>
        </p:txBody>
      </p:sp>
      <p:sp>
        <p:nvSpPr>
          <p:cNvPr id="14" name="Freeform 14"/>
          <p:cNvSpPr/>
          <p:nvPr/>
        </p:nvSpPr>
        <p:spPr>
          <a:xfrm>
            <a:off x="883204" y="7406154"/>
            <a:ext cx="1334067" cy="1406131"/>
          </a:xfrm>
          <a:custGeom>
            <a:avLst/>
            <a:gdLst/>
            <a:ahLst/>
            <a:cxnLst/>
            <a:rect l="l" t="t" r="r" b="b"/>
            <a:pathLst>
              <a:path w="1334067" h="1406131">
                <a:moveTo>
                  <a:pt x="0" y="0"/>
                </a:moveTo>
                <a:lnTo>
                  <a:pt x="1334067" y="0"/>
                </a:lnTo>
                <a:lnTo>
                  <a:pt x="1334067" y="1406131"/>
                </a:lnTo>
                <a:lnTo>
                  <a:pt x="0" y="1406131"/>
                </a:lnTo>
                <a:lnTo>
                  <a:pt x="0" y="0"/>
                </a:lnTo>
                <a:close/>
              </a:path>
            </a:pathLst>
          </a:custGeom>
          <a:blipFill>
            <a:blip r:embed="rId5"/>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6567">
            <a:off x="948752" y="4298187"/>
            <a:ext cx="1372711" cy="1631752"/>
          </a:xfrm>
          <a:custGeom>
            <a:avLst/>
            <a:gdLst/>
            <a:ahLst/>
            <a:cxnLst/>
            <a:rect l="l" t="t" r="r" b="b"/>
            <a:pathLst>
              <a:path w="1372711" h="1631752">
                <a:moveTo>
                  <a:pt x="0" y="0"/>
                </a:moveTo>
                <a:lnTo>
                  <a:pt x="1372712" y="0"/>
                </a:lnTo>
                <a:lnTo>
                  <a:pt x="1372712" y="1631752"/>
                </a:lnTo>
                <a:lnTo>
                  <a:pt x="0" y="1631752"/>
                </a:lnTo>
                <a:lnTo>
                  <a:pt x="0" y="0"/>
                </a:lnTo>
                <a:close/>
              </a:path>
            </a:pathLst>
          </a:custGeom>
          <a:blipFill>
            <a:blip r:embed="rId2"/>
            <a:stretch>
              <a:fillRect/>
            </a:stretch>
          </a:blipFill>
        </p:spPr>
      </p:sp>
      <p:sp>
        <p:nvSpPr>
          <p:cNvPr id="3" name="TextBox 3"/>
          <p:cNvSpPr txBox="1"/>
          <p:nvPr/>
        </p:nvSpPr>
        <p:spPr>
          <a:xfrm>
            <a:off x="1384300" y="504072"/>
            <a:ext cx="6903593" cy="792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Cluster Analysis</a:t>
            </a:r>
          </a:p>
        </p:txBody>
      </p:sp>
      <p:sp>
        <p:nvSpPr>
          <p:cNvPr id="4" name="AutoShape 4"/>
          <p:cNvSpPr/>
          <p:nvPr/>
        </p:nvSpPr>
        <p:spPr>
          <a:xfrm>
            <a:off x="8287893" y="838372"/>
            <a:ext cx="7064207" cy="19050"/>
          </a:xfrm>
          <a:prstGeom prst="line">
            <a:avLst/>
          </a:prstGeom>
          <a:ln w="19050" cap="flat">
            <a:solidFill>
              <a:srgbClr val="444443"/>
            </a:solidFill>
            <a:prstDash val="solid"/>
            <a:headEnd type="none" w="sm" len="sm"/>
            <a:tailEnd type="triangle" w="lg" len="med"/>
          </a:ln>
        </p:spPr>
      </p:sp>
      <p:sp>
        <p:nvSpPr>
          <p:cNvPr id="5" name="Freeform 5"/>
          <p:cNvSpPr/>
          <p:nvPr/>
        </p:nvSpPr>
        <p:spPr>
          <a:xfrm>
            <a:off x="15819162" y="380247"/>
            <a:ext cx="1084538" cy="1296906"/>
          </a:xfrm>
          <a:custGeom>
            <a:avLst/>
            <a:gdLst/>
            <a:ahLst/>
            <a:cxnLst/>
            <a:rect l="l" t="t" r="r" b="b"/>
            <a:pathLst>
              <a:path w="1084538" h="1296906">
                <a:moveTo>
                  <a:pt x="0" y="0"/>
                </a:moveTo>
                <a:lnTo>
                  <a:pt x="1084538" y="0"/>
                </a:lnTo>
                <a:lnTo>
                  <a:pt x="1084538" y="1296906"/>
                </a:lnTo>
                <a:lnTo>
                  <a:pt x="0" y="1296906"/>
                </a:lnTo>
                <a:lnTo>
                  <a:pt x="0" y="0"/>
                </a:lnTo>
                <a:close/>
              </a:path>
            </a:pathLst>
          </a:custGeom>
          <a:blipFill>
            <a:blip r:embed="rId3"/>
            <a:stretch>
              <a:fillRect/>
            </a:stretch>
          </a:blipFill>
        </p:spPr>
      </p:sp>
      <p:sp>
        <p:nvSpPr>
          <p:cNvPr id="6" name="Freeform 6"/>
          <p:cNvSpPr/>
          <p:nvPr/>
        </p:nvSpPr>
        <p:spPr>
          <a:xfrm>
            <a:off x="12186925" y="2741722"/>
            <a:ext cx="6101075" cy="5969082"/>
          </a:xfrm>
          <a:custGeom>
            <a:avLst/>
            <a:gdLst/>
            <a:ahLst/>
            <a:cxnLst/>
            <a:rect l="l" t="t" r="r" b="b"/>
            <a:pathLst>
              <a:path w="6101075" h="5969082">
                <a:moveTo>
                  <a:pt x="0" y="0"/>
                </a:moveTo>
                <a:lnTo>
                  <a:pt x="6101075" y="0"/>
                </a:lnTo>
                <a:lnTo>
                  <a:pt x="6101075" y="5969082"/>
                </a:lnTo>
                <a:lnTo>
                  <a:pt x="0" y="5969082"/>
                </a:lnTo>
                <a:lnTo>
                  <a:pt x="0" y="0"/>
                </a:lnTo>
                <a:close/>
              </a:path>
            </a:pathLst>
          </a:custGeom>
          <a:blipFill>
            <a:blip r:embed="rId4"/>
            <a:stretch>
              <a:fillRect l="-228324" t="-95507"/>
            </a:stretch>
          </a:blipFill>
        </p:spPr>
      </p:sp>
      <p:sp>
        <p:nvSpPr>
          <p:cNvPr id="7" name="TextBox 7"/>
          <p:cNvSpPr txBox="1"/>
          <p:nvPr/>
        </p:nvSpPr>
        <p:spPr>
          <a:xfrm>
            <a:off x="2805810" y="1857406"/>
            <a:ext cx="451485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Cluster 5</a:t>
            </a:r>
          </a:p>
        </p:txBody>
      </p:sp>
      <p:sp>
        <p:nvSpPr>
          <p:cNvPr id="8" name="TextBox 8"/>
          <p:cNvSpPr txBox="1"/>
          <p:nvPr/>
        </p:nvSpPr>
        <p:spPr>
          <a:xfrm>
            <a:off x="1028700" y="2741410"/>
            <a:ext cx="11654419" cy="718671"/>
          </a:xfrm>
          <a:prstGeom prst="rect">
            <a:avLst/>
          </a:prstGeom>
        </p:spPr>
        <p:txBody>
          <a:bodyPr lIns="0" tIns="0" rIns="0" bIns="0" rtlCol="0" anchor="t">
            <a:spAutoFit/>
          </a:bodyPr>
          <a:lstStyle/>
          <a:p>
            <a:pPr algn="l">
              <a:lnSpc>
                <a:spcPts val="2913"/>
              </a:lnSpc>
            </a:pPr>
            <a:r>
              <a:rPr lang="en-US" sz="2080">
                <a:solidFill>
                  <a:srgbClr val="737373"/>
                </a:solidFill>
                <a:latin typeface="Muli"/>
              </a:rPr>
              <a:t>Sebanyak </a:t>
            </a:r>
            <a:r>
              <a:rPr lang="en-US" sz="2080">
                <a:solidFill>
                  <a:srgbClr val="737373"/>
                </a:solidFill>
                <a:latin typeface="Muli Bold"/>
              </a:rPr>
              <a:t>4.2%</a:t>
            </a:r>
            <a:r>
              <a:rPr lang="en-US" sz="2080">
                <a:solidFill>
                  <a:srgbClr val="737373"/>
                </a:solidFill>
                <a:latin typeface="Muli"/>
              </a:rPr>
              <a:t> dari total pelanggan, atau sekitar </a:t>
            </a:r>
            <a:r>
              <a:rPr lang="en-US" sz="2080">
                <a:solidFill>
                  <a:srgbClr val="737373"/>
                </a:solidFill>
                <a:latin typeface="Muli Bold"/>
              </a:rPr>
              <a:t>183 orang</a:t>
            </a:r>
            <a:r>
              <a:rPr lang="en-US" sz="2080">
                <a:solidFill>
                  <a:srgbClr val="737373"/>
                </a:solidFill>
                <a:latin typeface="Muli"/>
              </a:rPr>
              <a:t>, tergabung dalam Cluster 5. Mereka semua berasal dari </a:t>
            </a:r>
            <a:r>
              <a:rPr lang="en-US" sz="2080">
                <a:solidFill>
                  <a:srgbClr val="737373"/>
                </a:solidFill>
                <a:latin typeface="Muli Bold"/>
              </a:rPr>
              <a:t>United Kingdom</a:t>
            </a:r>
            <a:r>
              <a:rPr lang="en-US" sz="2080">
                <a:solidFill>
                  <a:srgbClr val="737373"/>
                </a:solidFill>
                <a:latin typeface="Muli"/>
              </a:rPr>
              <a:t> dan cenderung </a:t>
            </a:r>
            <a:r>
              <a:rPr lang="en-US" sz="2080">
                <a:solidFill>
                  <a:srgbClr val="737373"/>
                </a:solidFill>
                <a:latin typeface="Muli Bold"/>
              </a:rPr>
              <a:t>cukup aktif berbelanja.</a:t>
            </a:r>
          </a:p>
        </p:txBody>
      </p:sp>
      <p:sp>
        <p:nvSpPr>
          <p:cNvPr id="9" name="TextBox 9"/>
          <p:cNvSpPr txBox="1"/>
          <p:nvPr/>
        </p:nvSpPr>
        <p:spPr>
          <a:xfrm>
            <a:off x="818260" y="1468702"/>
            <a:ext cx="1633695" cy="1320333"/>
          </a:xfrm>
          <a:prstGeom prst="rect">
            <a:avLst/>
          </a:prstGeom>
        </p:spPr>
        <p:txBody>
          <a:bodyPr lIns="0" tIns="0" rIns="0" bIns="0" rtlCol="0" anchor="t">
            <a:spAutoFit/>
          </a:bodyPr>
          <a:lstStyle/>
          <a:p>
            <a:pPr algn="r">
              <a:lnSpc>
                <a:spcPts val="10412"/>
              </a:lnSpc>
            </a:pPr>
            <a:r>
              <a:rPr lang="en-US" sz="8676">
                <a:solidFill>
                  <a:srgbClr val="5AA0FF"/>
                </a:solidFill>
                <a:latin typeface="Muli Ultra-Bold"/>
              </a:rPr>
              <a:t>06</a:t>
            </a:r>
          </a:p>
        </p:txBody>
      </p:sp>
      <p:sp>
        <p:nvSpPr>
          <p:cNvPr id="10" name="TextBox 10"/>
          <p:cNvSpPr txBox="1"/>
          <p:nvPr/>
        </p:nvSpPr>
        <p:spPr>
          <a:xfrm>
            <a:off x="2616076" y="4420532"/>
            <a:ext cx="9570849"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Frekuensi pembelian cukup tinggi:</a:t>
            </a:r>
            <a:r>
              <a:rPr lang="en-US" sz="2080">
                <a:solidFill>
                  <a:srgbClr val="737373"/>
                </a:solidFill>
                <a:latin typeface="Muli"/>
              </a:rPr>
              <a:t> Pelanggan dalam cluster ini cukup sering melakukan pembelian.</a:t>
            </a:r>
          </a:p>
          <a:p>
            <a:pPr marL="449256" lvl="1" indent="-224628" algn="l">
              <a:lnSpc>
                <a:spcPts val="2913"/>
              </a:lnSpc>
              <a:buFont typeface="Arial"/>
              <a:buChar char="•"/>
            </a:pPr>
            <a:r>
              <a:rPr lang="en-US" sz="2080">
                <a:solidFill>
                  <a:srgbClr val="737373"/>
                </a:solidFill>
                <a:latin typeface="Muli Bold"/>
              </a:rPr>
              <a:t>Nilai transaksi cukup besar:</a:t>
            </a:r>
            <a:r>
              <a:rPr lang="en-US" sz="2080">
                <a:solidFill>
                  <a:srgbClr val="737373"/>
                </a:solidFill>
                <a:latin typeface="Muli"/>
              </a:rPr>
              <a:t> Pelanggan ini rata-rata memiliki nilai transaksi yang cukup besar.</a:t>
            </a:r>
          </a:p>
          <a:p>
            <a:pPr marL="449256" lvl="1" indent="-224628" algn="l">
              <a:lnSpc>
                <a:spcPts val="2913"/>
              </a:lnSpc>
              <a:buFont typeface="Arial"/>
              <a:buChar char="•"/>
            </a:pPr>
            <a:r>
              <a:rPr lang="en-US" sz="2080">
                <a:solidFill>
                  <a:srgbClr val="737373"/>
                </a:solidFill>
                <a:latin typeface="Muli Bold"/>
              </a:rPr>
              <a:t>Lama tidak berbelanja:</a:t>
            </a:r>
            <a:r>
              <a:rPr lang="en-US" sz="2080">
                <a:solidFill>
                  <a:srgbClr val="737373"/>
                </a:solidFill>
                <a:latin typeface="Muli"/>
              </a:rPr>
              <a:t> Pelanggan ini baru-baru saja melakukan pembelian </a:t>
            </a:r>
            <a:r>
              <a:rPr lang="en-US" sz="2080">
                <a:solidFill>
                  <a:srgbClr val="737373"/>
                </a:solidFill>
                <a:latin typeface="Muli Bold"/>
              </a:rPr>
              <a:t>(sekitar 2 minggu terakhir).</a:t>
            </a:r>
          </a:p>
        </p:txBody>
      </p:sp>
      <p:sp>
        <p:nvSpPr>
          <p:cNvPr id="11" name="TextBox 11"/>
          <p:cNvSpPr txBox="1"/>
          <p:nvPr/>
        </p:nvSpPr>
        <p:spPr>
          <a:xfrm>
            <a:off x="2616076" y="3829982"/>
            <a:ext cx="567181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Karakteristik Utama</a:t>
            </a:r>
          </a:p>
        </p:txBody>
      </p:sp>
      <p:sp>
        <p:nvSpPr>
          <p:cNvPr id="12" name="TextBox 12"/>
          <p:cNvSpPr txBox="1"/>
          <p:nvPr/>
        </p:nvSpPr>
        <p:spPr>
          <a:xfrm>
            <a:off x="2551133" y="7453779"/>
            <a:ext cx="9635792"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Promo Penawaran Terbatas:</a:t>
            </a:r>
            <a:r>
              <a:rPr lang="en-US" sz="2080">
                <a:solidFill>
                  <a:srgbClr val="737373"/>
                </a:solidFill>
                <a:latin typeface="Muli"/>
              </a:rPr>
              <a:t> Tawarkan promo dengan waktu terbatas untuk menciptakan rasa urgensi dan mendorong mereka untuk segera berbelanja.</a:t>
            </a:r>
          </a:p>
          <a:p>
            <a:pPr marL="449256" lvl="1" indent="-224628" algn="l">
              <a:lnSpc>
                <a:spcPts val="2913"/>
              </a:lnSpc>
              <a:buFont typeface="Arial"/>
              <a:buChar char="•"/>
            </a:pPr>
            <a:r>
              <a:rPr lang="en-US" sz="2080">
                <a:solidFill>
                  <a:srgbClr val="737373"/>
                </a:solidFill>
                <a:latin typeface="Muli Bold"/>
              </a:rPr>
              <a:t>Promo Hadiah Gratis:</a:t>
            </a:r>
            <a:r>
              <a:rPr lang="en-US" sz="2080">
                <a:solidFill>
                  <a:srgbClr val="737373"/>
                </a:solidFill>
                <a:latin typeface="Muli"/>
              </a:rPr>
              <a:t> Tawarkan hadiah gratis untuk setiap pembelian untuk memberi insentif kepada mereka untuk melakukan transaksi. Pilih hadiah yang melengkapi produk yang mungkin mereka minati.</a:t>
            </a:r>
          </a:p>
        </p:txBody>
      </p:sp>
      <p:sp>
        <p:nvSpPr>
          <p:cNvPr id="13" name="TextBox 13"/>
          <p:cNvSpPr txBox="1"/>
          <p:nvPr/>
        </p:nvSpPr>
        <p:spPr>
          <a:xfrm>
            <a:off x="2551133" y="6863229"/>
            <a:ext cx="573676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Rekomendasi Promo</a:t>
            </a:r>
          </a:p>
        </p:txBody>
      </p:sp>
      <p:sp>
        <p:nvSpPr>
          <p:cNvPr id="14" name="Freeform 14"/>
          <p:cNvSpPr/>
          <p:nvPr/>
        </p:nvSpPr>
        <p:spPr>
          <a:xfrm>
            <a:off x="883204" y="7406154"/>
            <a:ext cx="1334067" cy="1406131"/>
          </a:xfrm>
          <a:custGeom>
            <a:avLst/>
            <a:gdLst/>
            <a:ahLst/>
            <a:cxnLst/>
            <a:rect l="l" t="t" r="r" b="b"/>
            <a:pathLst>
              <a:path w="1334067" h="1406131">
                <a:moveTo>
                  <a:pt x="0" y="0"/>
                </a:moveTo>
                <a:lnTo>
                  <a:pt x="1334067" y="0"/>
                </a:lnTo>
                <a:lnTo>
                  <a:pt x="1334067" y="1406131"/>
                </a:lnTo>
                <a:lnTo>
                  <a:pt x="0" y="1406131"/>
                </a:lnTo>
                <a:lnTo>
                  <a:pt x="0" y="0"/>
                </a:lnTo>
                <a:close/>
              </a:path>
            </a:pathLst>
          </a:custGeom>
          <a:blipFill>
            <a:blip r:embed="rId5"/>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89068" y="1531683"/>
            <a:ext cx="7983129" cy="7524099"/>
          </a:xfrm>
          <a:custGeom>
            <a:avLst/>
            <a:gdLst/>
            <a:ahLst/>
            <a:cxnLst/>
            <a:rect l="l" t="t" r="r" b="b"/>
            <a:pathLst>
              <a:path w="7983129" h="7524099">
                <a:moveTo>
                  <a:pt x="0" y="0"/>
                </a:moveTo>
                <a:lnTo>
                  <a:pt x="7983129" y="0"/>
                </a:lnTo>
                <a:lnTo>
                  <a:pt x="7983129" y="7524100"/>
                </a:lnTo>
                <a:lnTo>
                  <a:pt x="0" y="7524100"/>
                </a:lnTo>
                <a:lnTo>
                  <a:pt x="0" y="0"/>
                </a:lnTo>
                <a:close/>
              </a:path>
            </a:pathLst>
          </a:custGeom>
          <a:blipFill>
            <a:blip r:embed="rId2"/>
            <a:stretch>
              <a:fillRect/>
            </a:stretch>
          </a:blipFill>
        </p:spPr>
      </p:sp>
      <p:grpSp>
        <p:nvGrpSpPr>
          <p:cNvPr id="3" name="Group 3"/>
          <p:cNvGrpSpPr/>
          <p:nvPr/>
        </p:nvGrpSpPr>
        <p:grpSpPr>
          <a:xfrm>
            <a:off x="11631130" y="0"/>
            <a:ext cx="6299005" cy="629900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5" name="Freeform 5"/>
          <p:cNvSpPr/>
          <p:nvPr/>
        </p:nvSpPr>
        <p:spPr>
          <a:xfrm>
            <a:off x="1028700" y="382832"/>
            <a:ext cx="9760368" cy="4022355"/>
          </a:xfrm>
          <a:custGeom>
            <a:avLst/>
            <a:gdLst/>
            <a:ahLst/>
            <a:cxnLst/>
            <a:rect l="l" t="t" r="r" b="b"/>
            <a:pathLst>
              <a:path w="9760368" h="4022355">
                <a:moveTo>
                  <a:pt x="0" y="0"/>
                </a:moveTo>
                <a:lnTo>
                  <a:pt x="9760368" y="0"/>
                </a:lnTo>
                <a:lnTo>
                  <a:pt x="9760368" y="4022356"/>
                </a:lnTo>
                <a:lnTo>
                  <a:pt x="0" y="4022356"/>
                </a:lnTo>
                <a:lnTo>
                  <a:pt x="0" y="0"/>
                </a:lnTo>
                <a:close/>
              </a:path>
            </a:pathLst>
          </a:custGeom>
          <a:blipFill>
            <a:blip r:embed="rId3"/>
            <a:stretch>
              <a:fillRect/>
            </a:stretch>
          </a:blipFill>
        </p:spPr>
      </p:sp>
      <p:sp>
        <p:nvSpPr>
          <p:cNvPr id="6" name="Freeform 6"/>
          <p:cNvSpPr/>
          <p:nvPr/>
        </p:nvSpPr>
        <p:spPr>
          <a:xfrm>
            <a:off x="5908884" y="5087495"/>
            <a:ext cx="5642790" cy="4443697"/>
          </a:xfrm>
          <a:custGeom>
            <a:avLst/>
            <a:gdLst/>
            <a:ahLst/>
            <a:cxnLst/>
            <a:rect l="l" t="t" r="r" b="b"/>
            <a:pathLst>
              <a:path w="5642790" h="4443697">
                <a:moveTo>
                  <a:pt x="0" y="0"/>
                </a:moveTo>
                <a:lnTo>
                  <a:pt x="5642790" y="0"/>
                </a:lnTo>
                <a:lnTo>
                  <a:pt x="5642790" y="4443697"/>
                </a:lnTo>
                <a:lnTo>
                  <a:pt x="0" y="4443697"/>
                </a:lnTo>
                <a:lnTo>
                  <a:pt x="0" y="0"/>
                </a:lnTo>
                <a:close/>
              </a:path>
            </a:pathLst>
          </a:custGeom>
          <a:blipFill>
            <a:blip r:embed="rId4"/>
            <a:stretch>
              <a:fillRect/>
            </a:stretch>
          </a:blipFill>
        </p:spPr>
      </p:sp>
      <p:sp>
        <p:nvSpPr>
          <p:cNvPr id="7" name="Freeform 7"/>
          <p:cNvSpPr/>
          <p:nvPr/>
        </p:nvSpPr>
        <p:spPr>
          <a:xfrm>
            <a:off x="1028700" y="4725454"/>
            <a:ext cx="5132684" cy="5167779"/>
          </a:xfrm>
          <a:custGeom>
            <a:avLst/>
            <a:gdLst/>
            <a:ahLst/>
            <a:cxnLst/>
            <a:rect l="l" t="t" r="r" b="b"/>
            <a:pathLst>
              <a:path w="5132684" h="5167779">
                <a:moveTo>
                  <a:pt x="0" y="0"/>
                </a:moveTo>
                <a:lnTo>
                  <a:pt x="5132684" y="0"/>
                </a:lnTo>
                <a:lnTo>
                  <a:pt x="5132684" y="5167779"/>
                </a:lnTo>
                <a:lnTo>
                  <a:pt x="0" y="5167779"/>
                </a:lnTo>
                <a:lnTo>
                  <a:pt x="0" y="0"/>
                </a:lnTo>
                <a:close/>
              </a:path>
            </a:pathLst>
          </a:custGeom>
          <a:blipFill>
            <a:blip r:embed="rId5"/>
            <a:stretch>
              <a:fillRect/>
            </a:stretch>
          </a:blipFill>
        </p:spPr>
      </p:sp>
      <p:sp>
        <p:nvSpPr>
          <p:cNvPr id="8" name="TextBox 8"/>
          <p:cNvSpPr txBox="1"/>
          <p:nvPr/>
        </p:nvSpPr>
        <p:spPr>
          <a:xfrm>
            <a:off x="11631130" y="8543000"/>
            <a:ext cx="6656870" cy="1554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Non-UK Segmentation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6567">
            <a:off x="948752" y="3428691"/>
            <a:ext cx="1372711" cy="1631752"/>
          </a:xfrm>
          <a:custGeom>
            <a:avLst/>
            <a:gdLst/>
            <a:ahLst/>
            <a:cxnLst/>
            <a:rect l="l" t="t" r="r" b="b"/>
            <a:pathLst>
              <a:path w="1372711" h="1631752">
                <a:moveTo>
                  <a:pt x="0" y="0"/>
                </a:moveTo>
                <a:lnTo>
                  <a:pt x="1372712" y="0"/>
                </a:lnTo>
                <a:lnTo>
                  <a:pt x="1372712" y="1631752"/>
                </a:lnTo>
                <a:lnTo>
                  <a:pt x="0" y="1631752"/>
                </a:lnTo>
                <a:lnTo>
                  <a:pt x="0" y="0"/>
                </a:lnTo>
                <a:close/>
              </a:path>
            </a:pathLst>
          </a:custGeom>
          <a:blipFill>
            <a:blip r:embed="rId2"/>
            <a:stretch>
              <a:fillRect/>
            </a:stretch>
          </a:blipFill>
        </p:spPr>
      </p:sp>
      <p:sp>
        <p:nvSpPr>
          <p:cNvPr id="3" name="TextBox 3"/>
          <p:cNvSpPr txBox="1"/>
          <p:nvPr/>
        </p:nvSpPr>
        <p:spPr>
          <a:xfrm>
            <a:off x="1384300" y="504072"/>
            <a:ext cx="8527880" cy="792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Non-UK Segmentation</a:t>
            </a:r>
          </a:p>
        </p:txBody>
      </p:sp>
      <p:sp>
        <p:nvSpPr>
          <p:cNvPr id="4" name="AutoShape 4"/>
          <p:cNvSpPr/>
          <p:nvPr/>
        </p:nvSpPr>
        <p:spPr>
          <a:xfrm>
            <a:off x="9912180" y="838372"/>
            <a:ext cx="5439920" cy="19050"/>
          </a:xfrm>
          <a:prstGeom prst="line">
            <a:avLst/>
          </a:prstGeom>
          <a:ln w="19050" cap="flat">
            <a:solidFill>
              <a:srgbClr val="444443"/>
            </a:solidFill>
            <a:prstDash val="solid"/>
            <a:headEnd type="none" w="sm" len="sm"/>
            <a:tailEnd type="triangle" w="lg" len="med"/>
          </a:ln>
        </p:spPr>
      </p:sp>
      <p:sp>
        <p:nvSpPr>
          <p:cNvPr id="5" name="Freeform 5"/>
          <p:cNvSpPr/>
          <p:nvPr/>
        </p:nvSpPr>
        <p:spPr>
          <a:xfrm>
            <a:off x="15819162" y="380247"/>
            <a:ext cx="1084538" cy="1296906"/>
          </a:xfrm>
          <a:custGeom>
            <a:avLst/>
            <a:gdLst/>
            <a:ahLst/>
            <a:cxnLst/>
            <a:rect l="l" t="t" r="r" b="b"/>
            <a:pathLst>
              <a:path w="1084538" h="1296906">
                <a:moveTo>
                  <a:pt x="0" y="0"/>
                </a:moveTo>
                <a:lnTo>
                  <a:pt x="1084538" y="0"/>
                </a:lnTo>
                <a:lnTo>
                  <a:pt x="1084538" y="1296906"/>
                </a:lnTo>
                <a:lnTo>
                  <a:pt x="0" y="1296906"/>
                </a:lnTo>
                <a:lnTo>
                  <a:pt x="0" y="0"/>
                </a:lnTo>
                <a:close/>
              </a:path>
            </a:pathLst>
          </a:custGeom>
          <a:blipFill>
            <a:blip r:embed="rId3"/>
            <a:stretch>
              <a:fillRect/>
            </a:stretch>
          </a:blipFill>
        </p:spPr>
      </p:sp>
      <p:sp>
        <p:nvSpPr>
          <p:cNvPr id="6" name="Freeform 6"/>
          <p:cNvSpPr/>
          <p:nvPr/>
        </p:nvSpPr>
        <p:spPr>
          <a:xfrm>
            <a:off x="883204" y="6536657"/>
            <a:ext cx="1334067" cy="1406131"/>
          </a:xfrm>
          <a:custGeom>
            <a:avLst/>
            <a:gdLst/>
            <a:ahLst/>
            <a:cxnLst/>
            <a:rect l="l" t="t" r="r" b="b"/>
            <a:pathLst>
              <a:path w="1334067" h="1406131">
                <a:moveTo>
                  <a:pt x="0" y="0"/>
                </a:moveTo>
                <a:lnTo>
                  <a:pt x="1334067" y="0"/>
                </a:lnTo>
                <a:lnTo>
                  <a:pt x="1334067" y="1406131"/>
                </a:lnTo>
                <a:lnTo>
                  <a:pt x="0" y="1406131"/>
                </a:lnTo>
                <a:lnTo>
                  <a:pt x="0" y="0"/>
                </a:lnTo>
                <a:close/>
              </a:path>
            </a:pathLst>
          </a:custGeom>
          <a:blipFill>
            <a:blip r:embed="rId4"/>
            <a:stretch>
              <a:fillRect/>
            </a:stretch>
          </a:blipFill>
        </p:spPr>
      </p:sp>
      <p:sp>
        <p:nvSpPr>
          <p:cNvPr id="7" name="Freeform 7"/>
          <p:cNvSpPr/>
          <p:nvPr/>
        </p:nvSpPr>
        <p:spPr>
          <a:xfrm>
            <a:off x="12186925" y="2653884"/>
            <a:ext cx="6101075" cy="5906943"/>
          </a:xfrm>
          <a:custGeom>
            <a:avLst/>
            <a:gdLst/>
            <a:ahLst/>
            <a:cxnLst/>
            <a:rect l="l" t="t" r="r" b="b"/>
            <a:pathLst>
              <a:path w="6101075" h="5906943">
                <a:moveTo>
                  <a:pt x="0" y="0"/>
                </a:moveTo>
                <a:lnTo>
                  <a:pt x="6101075" y="0"/>
                </a:lnTo>
                <a:lnTo>
                  <a:pt x="6101075" y="5906943"/>
                </a:lnTo>
                <a:lnTo>
                  <a:pt x="0" y="5906943"/>
                </a:lnTo>
                <a:lnTo>
                  <a:pt x="0" y="0"/>
                </a:lnTo>
                <a:close/>
              </a:path>
            </a:pathLst>
          </a:custGeom>
          <a:blipFill>
            <a:blip r:embed="rId5"/>
            <a:stretch>
              <a:fillRect r="-200105"/>
            </a:stretch>
          </a:blipFill>
        </p:spPr>
      </p:sp>
      <p:sp>
        <p:nvSpPr>
          <p:cNvPr id="8" name="TextBox 8"/>
          <p:cNvSpPr txBox="1"/>
          <p:nvPr/>
        </p:nvSpPr>
        <p:spPr>
          <a:xfrm>
            <a:off x="2805810" y="1857406"/>
            <a:ext cx="451485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Cluster 2</a:t>
            </a:r>
          </a:p>
        </p:txBody>
      </p:sp>
      <p:sp>
        <p:nvSpPr>
          <p:cNvPr id="9" name="TextBox 9"/>
          <p:cNvSpPr txBox="1"/>
          <p:nvPr/>
        </p:nvSpPr>
        <p:spPr>
          <a:xfrm>
            <a:off x="818260" y="1468702"/>
            <a:ext cx="1633695" cy="1320333"/>
          </a:xfrm>
          <a:prstGeom prst="rect">
            <a:avLst/>
          </a:prstGeom>
        </p:spPr>
        <p:txBody>
          <a:bodyPr lIns="0" tIns="0" rIns="0" bIns="0" rtlCol="0" anchor="t">
            <a:spAutoFit/>
          </a:bodyPr>
          <a:lstStyle/>
          <a:p>
            <a:pPr algn="r">
              <a:lnSpc>
                <a:spcPts val="10412"/>
              </a:lnSpc>
            </a:pPr>
            <a:r>
              <a:rPr lang="en-US" sz="8676">
                <a:solidFill>
                  <a:srgbClr val="5AA0FF"/>
                </a:solidFill>
                <a:latin typeface="Muli Ultra-Bold"/>
              </a:rPr>
              <a:t>01</a:t>
            </a:r>
          </a:p>
        </p:txBody>
      </p:sp>
      <p:sp>
        <p:nvSpPr>
          <p:cNvPr id="10" name="TextBox 10"/>
          <p:cNvSpPr txBox="1"/>
          <p:nvPr/>
        </p:nvSpPr>
        <p:spPr>
          <a:xfrm>
            <a:off x="2616076" y="3551035"/>
            <a:ext cx="9570849" cy="14425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Jumlah pelanggan: </a:t>
            </a:r>
            <a:r>
              <a:rPr lang="en-US" sz="2080">
                <a:solidFill>
                  <a:srgbClr val="737373"/>
                </a:solidFill>
                <a:latin typeface="Muli"/>
              </a:rPr>
              <a:t>414 (99% dari total pelanggan di luar UK)</a:t>
            </a:r>
          </a:p>
          <a:p>
            <a:pPr marL="449256" lvl="1" indent="-224628" algn="l">
              <a:lnSpc>
                <a:spcPts val="2913"/>
              </a:lnSpc>
              <a:buFont typeface="Arial"/>
              <a:buChar char="•"/>
            </a:pPr>
            <a:r>
              <a:rPr lang="en-US" sz="2080">
                <a:solidFill>
                  <a:srgbClr val="737373"/>
                </a:solidFill>
                <a:latin typeface="Muli Bold"/>
              </a:rPr>
              <a:t>Frekuensi pembelian:</a:t>
            </a:r>
            <a:r>
              <a:rPr lang="en-US" sz="2080">
                <a:solidFill>
                  <a:srgbClr val="737373"/>
                </a:solidFill>
                <a:latin typeface="Muli"/>
              </a:rPr>
              <a:t> Paling sedikit</a:t>
            </a:r>
          </a:p>
          <a:p>
            <a:pPr marL="449256" lvl="1" indent="-224628" algn="l">
              <a:lnSpc>
                <a:spcPts val="2913"/>
              </a:lnSpc>
              <a:buFont typeface="Arial"/>
              <a:buChar char="•"/>
            </a:pPr>
            <a:r>
              <a:rPr lang="en-US" sz="2080">
                <a:solidFill>
                  <a:srgbClr val="737373"/>
                </a:solidFill>
                <a:latin typeface="Muli Bold"/>
              </a:rPr>
              <a:t>Nilai transaksi:</a:t>
            </a:r>
            <a:r>
              <a:rPr lang="en-US" sz="2080">
                <a:solidFill>
                  <a:srgbClr val="737373"/>
                </a:solidFill>
                <a:latin typeface="Muli"/>
              </a:rPr>
              <a:t> Terkecil</a:t>
            </a:r>
          </a:p>
          <a:p>
            <a:pPr marL="449256" lvl="1" indent="-224628" algn="l">
              <a:lnSpc>
                <a:spcPts val="2913"/>
              </a:lnSpc>
              <a:buFont typeface="Arial"/>
              <a:buChar char="•"/>
            </a:pPr>
            <a:r>
              <a:rPr lang="en-US" sz="2080">
                <a:solidFill>
                  <a:srgbClr val="737373"/>
                </a:solidFill>
                <a:latin typeface="Muli Bold"/>
              </a:rPr>
              <a:t>Lama belanja terakhir:</a:t>
            </a:r>
            <a:r>
              <a:rPr lang="en-US" sz="2080">
                <a:solidFill>
                  <a:srgbClr val="737373"/>
                </a:solidFill>
                <a:latin typeface="Muli"/>
              </a:rPr>
              <a:t> 3 bulan lalu</a:t>
            </a:r>
          </a:p>
        </p:txBody>
      </p:sp>
      <p:sp>
        <p:nvSpPr>
          <p:cNvPr id="11" name="TextBox 11"/>
          <p:cNvSpPr txBox="1"/>
          <p:nvPr/>
        </p:nvSpPr>
        <p:spPr>
          <a:xfrm>
            <a:off x="2616076" y="2960485"/>
            <a:ext cx="567181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Karakteristik Utama</a:t>
            </a:r>
          </a:p>
        </p:txBody>
      </p:sp>
      <p:sp>
        <p:nvSpPr>
          <p:cNvPr id="12" name="TextBox 12"/>
          <p:cNvSpPr txBox="1"/>
          <p:nvPr/>
        </p:nvSpPr>
        <p:spPr>
          <a:xfrm>
            <a:off x="2551133" y="6584282"/>
            <a:ext cx="9635792"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a:rPr>
              <a:t>Cluster ini terdiri dari mayoritas pelanggan di luar UK, dengan </a:t>
            </a:r>
            <a:r>
              <a:rPr lang="en-US" sz="2080">
                <a:solidFill>
                  <a:srgbClr val="737373"/>
                </a:solidFill>
                <a:latin typeface="Muli Bold"/>
              </a:rPr>
              <a:t>frekuensi pembelian dan nilai transaksi yang rendah.</a:t>
            </a:r>
          </a:p>
          <a:p>
            <a:pPr marL="449256" lvl="1" indent="-224628" algn="l">
              <a:lnSpc>
                <a:spcPts val="2913"/>
              </a:lnSpc>
              <a:buFont typeface="Arial"/>
              <a:buChar char="•"/>
            </a:pPr>
            <a:r>
              <a:rPr lang="en-US" sz="2080">
                <a:solidFill>
                  <a:srgbClr val="737373"/>
                </a:solidFill>
                <a:latin typeface="Muli"/>
              </a:rPr>
              <a:t>Mereka terakhir kali berbelanja 3 bulan lalu, menunjukkan </a:t>
            </a:r>
            <a:r>
              <a:rPr lang="en-US" sz="2080">
                <a:solidFill>
                  <a:srgbClr val="737373"/>
                </a:solidFill>
                <a:latin typeface="Muli Bold"/>
              </a:rPr>
              <a:t>tingkat retensi yang rendah.</a:t>
            </a:r>
          </a:p>
          <a:p>
            <a:pPr marL="449256" lvl="1" indent="-224628" algn="l">
              <a:lnSpc>
                <a:spcPts val="2913"/>
              </a:lnSpc>
              <a:buFont typeface="Arial"/>
              <a:buChar char="•"/>
            </a:pPr>
            <a:r>
              <a:rPr lang="en-US" sz="2080">
                <a:solidFill>
                  <a:srgbClr val="737373"/>
                </a:solidFill>
                <a:latin typeface="Muli"/>
              </a:rPr>
              <a:t>Cluster ini mewakili pelanggan yang hanya membeli sekali atau dua kali dan tidak sering kembali.</a:t>
            </a:r>
          </a:p>
        </p:txBody>
      </p:sp>
      <p:sp>
        <p:nvSpPr>
          <p:cNvPr id="13" name="TextBox 13"/>
          <p:cNvSpPr txBox="1"/>
          <p:nvPr/>
        </p:nvSpPr>
        <p:spPr>
          <a:xfrm>
            <a:off x="2551133" y="5993732"/>
            <a:ext cx="573676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Analisis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6567">
            <a:off x="948752" y="3428691"/>
            <a:ext cx="1372711" cy="1631752"/>
          </a:xfrm>
          <a:custGeom>
            <a:avLst/>
            <a:gdLst/>
            <a:ahLst/>
            <a:cxnLst/>
            <a:rect l="l" t="t" r="r" b="b"/>
            <a:pathLst>
              <a:path w="1372711" h="1631752">
                <a:moveTo>
                  <a:pt x="0" y="0"/>
                </a:moveTo>
                <a:lnTo>
                  <a:pt x="1372712" y="0"/>
                </a:lnTo>
                <a:lnTo>
                  <a:pt x="1372712" y="1631752"/>
                </a:lnTo>
                <a:lnTo>
                  <a:pt x="0" y="1631752"/>
                </a:lnTo>
                <a:lnTo>
                  <a:pt x="0" y="0"/>
                </a:lnTo>
                <a:close/>
              </a:path>
            </a:pathLst>
          </a:custGeom>
          <a:blipFill>
            <a:blip r:embed="rId2"/>
            <a:stretch>
              <a:fillRect/>
            </a:stretch>
          </a:blipFill>
        </p:spPr>
      </p:sp>
      <p:sp>
        <p:nvSpPr>
          <p:cNvPr id="3" name="TextBox 3"/>
          <p:cNvSpPr txBox="1"/>
          <p:nvPr/>
        </p:nvSpPr>
        <p:spPr>
          <a:xfrm>
            <a:off x="1384300" y="504072"/>
            <a:ext cx="8527880" cy="792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Non-UK Segmentation</a:t>
            </a:r>
          </a:p>
        </p:txBody>
      </p:sp>
      <p:sp>
        <p:nvSpPr>
          <p:cNvPr id="4" name="AutoShape 4"/>
          <p:cNvSpPr/>
          <p:nvPr/>
        </p:nvSpPr>
        <p:spPr>
          <a:xfrm>
            <a:off x="9912180" y="838372"/>
            <a:ext cx="5439920" cy="19050"/>
          </a:xfrm>
          <a:prstGeom prst="line">
            <a:avLst/>
          </a:prstGeom>
          <a:ln w="19050" cap="flat">
            <a:solidFill>
              <a:srgbClr val="444443"/>
            </a:solidFill>
            <a:prstDash val="solid"/>
            <a:headEnd type="none" w="sm" len="sm"/>
            <a:tailEnd type="triangle" w="lg" len="med"/>
          </a:ln>
        </p:spPr>
      </p:sp>
      <p:sp>
        <p:nvSpPr>
          <p:cNvPr id="5" name="Freeform 5"/>
          <p:cNvSpPr/>
          <p:nvPr/>
        </p:nvSpPr>
        <p:spPr>
          <a:xfrm>
            <a:off x="15819162" y="380247"/>
            <a:ext cx="1084538" cy="1296906"/>
          </a:xfrm>
          <a:custGeom>
            <a:avLst/>
            <a:gdLst/>
            <a:ahLst/>
            <a:cxnLst/>
            <a:rect l="l" t="t" r="r" b="b"/>
            <a:pathLst>
              <a:path w="1084538" h="1296906">
                <a:moveTo>
                  <a:pt x="0" y="0"/>
                </a:moveTo>
                <a:lnTo>
                  <a:pt x="1084538" y="0"/>
                </a:lnTo>
                <a:lnTo>
                  <a:pt x="1084538" y="1296906"/>
                </a:lnTo>
                <a:lnTo>
                  <a:pt x="0" y="1296906"/>
                </a:lnTo>
                <a:lnTo>
                  <a:pt x="0" y="0"/>
                </a:lnTo>
                <a:close/>
              </a:path>
            </a:pathLst>
          </a:custGeom>
          <a:blipFill>
            <a:blip r:embed="rId3"/>
            <a:stretch>
              <a:fillRect/>
            </a:stretch>
          </a:blipFill>
        </p:spPr>
      </p:sp>
      <p:sp>
        <p:nvSpPr>
          <p:cNvPr id="6" name="Freeform 6"/>
          <p:cNvSpPr/>
          <p:nvPr/>
        </p:nvSpPr>
        <p:spPr>
          <a:xfrm>
            <a:off x="883204" y="6536657"/>
            <a:ext cx="1334067" cy="1406131"/>
          </a:xfrm>
          <a:custGeom>
            <a:avLst/>
            <a:gdLst/>
            <a:ahLst/>
            <a:cxnLst/>
            <a:rect l="l" t="t" r="r" b="b"/>
            <a:pathLst>
              <a:path w="1334067" h="1406131">
                <a:moveTo>
                  <a:pt x="0" y="0"/>
                </a:moveTo>
                <a:lnTo>
                  <a:pt x="1334067" y="0"/>
                </a:lnTo>
                <a:lnTo>
                  <a:pt x="1334067" y="1406131"/>
                </a:lnTo>
                <a:lnTo>
                  <a:pt x="0" y="1406131"/>
                </a:lnTo>
                <a:lnTo>
                  <a:pt x="0" y="0"/>
                </a:lnTo>
                <a:close/>
              </a:path>
            </a:pathLst>
          </a:custGeom>
          <a:blipFill>
            <a:blip r:embed="rId4"/>
            <a:stretch>
              <a:fillRect/>
            </a:stretch>
          </a:blipFill>
        </p:spPr>
      </p:sp>
      <p:sp>
        <p:nvSpPr>
          <p:cNvPr id="7" name="Freeform 7"/>
          <p:cNvSpPr/>
          <p:nvPr/>
        </p:nvSpPr>
        <p:spPr>
          <a:xfrm>
            <a:off x="12186925" y="2653884"/>
            <a:ext cx="6101075" cy="5906943"/>
          </a:xfrm>
          <a:custGeom>
            <a:avLst/>
            <a:gdLst/>
            <a:ahLst/>
            <a:cxnLst/>
            <a:rect l="l" t="t" r="r" b="b"/>
            <a:pathLst>
              <a:path w="6101075" h="5906943">
                <a:moveTo>
                  <a:pt x="0" y="0"/>
                </a:moveTo>
                <a:lnTo>
                  <a:pt x="6101075" y="0"/>
                </a:lnTo>
                <a:lnTo>
                  <a:pt x="6101075" y="5906943"/>
                </a:lnTo>
                <a:lnTo>
                  <a:pt x="0" y="5906943"/>
                </a:lnTo>
                <a:lnTo>
                  <a:pt x="0" y="0"/>
                </a:lnTo>
                <a:close/>
              </a:path>
            </a:pathLst>
          </a:custGeom>
          <a:blipFill>
            <a:blip r:embed="rId5"/>
            <a:stretch>
              <a:fillRect l="-100037" r="-100068"/>
            </a:stretch>
          </a:blipFill>
        </p:spPr>
      </p:sp>
      <p:sp>
        <p:nvSpPr>
          <p:cNvPr id="8" name="TextBox 8"/>
          <p:cNvSpPr txBox="1"/>
          <p:nvPr/>
        </p:nvSpPr>
        <p:spPr>
          <a:xfrm>
            <a:off x="2805810" y="1857406"/>
            <a:ext cx="451485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Cluster 3</a:t>
            </a:r>
          </a:p>
        </p:txBody>
      </p:sp>
      <p:sp>
        <p:nvSpPr>
          <p:cNvPr id="9" name="TextBox 9"/>
          <p:cNvSpPr txBox="1"/>
          <p:nvPr/>
        </p:nvSpPr>
        <p:spPr>
          <a:xfrm>
            <a:off x="818260" y="1468702"/>
            <a:ext cx="1633695" cy="1320333"/>
          </a:xfrm>
          <a:prstGeom prst="rect">
            <a:avLst/>
          </a:prstGeom>
        </p:spPr>
        <p:txBody>
          <a:bodyPr lIns="0" tIns="0" rIns="0" bIns="0" rtlCol="0" anchor="t">
            <a:spAutoFit/>
          </a:bodyPr>
          <a:lstStyle/>
          <a:p>
            <a:pPr algn="r">
              <a:lnSpc>
                <a:spcPts val="10412"/>
              </a:lnSpc>
            </a:pPr>
            <a:r>
              <a:rPr lang="en-US" sz="8676">
                <a:solidFill>
                  <a:srgbClr val="5AA0FF"/>
                </a:solidFill>
                <a:latin typeface="Muli Ultra-Bold"/>
              </a:rPr>
              <a:t>02</a:t>
            </a:r>
          </a:p>
        </p:txBody>
      </p:sp>
      <p:sp>
        <p:nvSpPr>
          <p:cNvPr id="10" name="TextBox 10"/>
          <p:cNvSpPr txBox="1"/>
          <p:nvPr/>
        </p:nvSpPr>
        <p:spPr>
          <a:xfrm>
            <a:off x="2616076" y="3551035"/>
            <a:ext cx="9570849" cy="14425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Jumlah pelanggan: </a:t>
            </a:r>
            <a:r>
              <a:rPr lang="en-US" sz="2080">
                <a:solidFill>
                  <a:srgbClr val="737373"/>
                </a:solidFill>
                <a:latin typeface="Muli"/>
              </a:rPr>
              <a:t>3 (0.8% dari total pelanggan di luar UK)</a:t>
            </a:r>
          </a:p>
          <a:p>
            <a:pPr marL="449256" lvl="1" indent="-224628" algn="l">
              <a:lnSpc>
                <a:spcPts val="2913"/>
              </a:lnSpc>
              <a:buFont typeface="Arial"/>
              <a:buChar char="•"/>
            </a:pPr>
            <a:r>
              <a:rPr lang="en-US" sz="2080">
                <a:solidFill>
                  <a:srgbClr val="737373"/>
                </a:solidFill>
                <a:latin typeface="Muli Bold"/>
              </a:rPr>
              <a:t>Frekuensi pembelian: </a:t>
            </a:r>
            <a:r>
              <a:rPr lang="en-US" sz="2080">
                <a:solidFill>
                  <a:srgbClr val="737373"/>
                </a:solidFill>
                <a:latin typeface="Muli"/>
              </a:rPr>
              <a:t>Cukup banyak</a:t>
            </a:r>
          </a:p>
          <a:p>
            <a:pPr marL="449256" lvl="1" indent="-224628" algn="l">
              <a:lnSpc>
                <a:spcPts val="2913"/>
              </a:lnSpc>
              <a:buFont typeface="Arial"/>
              <a:buChar char="•"/>
            </a:pPr>
            <a:r>
              <a:rPr lang="en-US" sz="2080">
                <a:solidFill>
                  <a:srgbClr val="737373"/>
                </a:solidFill>
                <a:latin typeface="Muli Bold"/>
              </a:rPr>
              <a:t>Nilai transaksi: </a:t>
            </a:r>
            <a:r>
              <a:rPr lang="en-US" sz="2080">
                <a:solidFill>
                  <a:srgbClr val="737373"/>
                </a:solidFill>
                <a:latin typeface="Muli"/>
              </a:rPr>
              <a:t>Tertinggi</a:t>
            </a:r>
          </a:p>
          <a:p>
            <a:pPr marL="449256" lvl="1" indent="-224628" algn="l">
              <a:lnSpc>
                <a:spcPts val="2913"/>
              </a:lnSpc>
              <a:buFont typeface="Arial"/>
              <a:buChar char="•"/>
            </a:pPr>
            <a:r>
              <a:rPr lang="en-US" sz="2080">
                <a:solidFill>
                  <a:srgbClr val="737373"/>
                </a:solidFill>
                <a:latin typeface="Muli Bold"/>
              </a:rPr>
              <a:t>Lama belanja terakhir: </a:t>
            </a:r>
            <a:r>
              <a:rPr lang="en-US" sz="2080">
                <a:solidFill>
                  <a:srgbClr val="737373"/>
                </a:solidFill>
                <a:latin typeface="Muli"/>
              </a:rPr>
              <a:t>11 hari lalu</a:t>
            </a:r>
          </a:p>
        </p:txBody>
      </p:sp>
      <p:sp>
        <p:nvSpPr>
          <p:cNvPr id="11" name="TextBox 11"/>
          <p:cNvSpPr txBox="1"/>
          <p:nvPr/>
        </p:nvSpPr>
        <p:spPr>
          <a:xfrm>
            <a:off x="2616076" y="2960485"/>
            <a:ext cx="567181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Karakteristik Utama</a:t>
            </a:r>
          </a:p>
        </p:txBody>
      </p:sp>
      <p:sp>
        <p:nvSpPr>
          <p:cNvPr id="12" name="TextBox 12"/>
          <p:cNvSpPr txBox="1"/>
          <p:nvPr/>
        </p:nvSpPr>
        <p:spPr>
          <a:xfrm>
            <a:off x="2551133" y="6584282"/>
            <a:ext cx="9635792" cy="180452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a:rPr>
              <a:t>Cluster ini terdiri dari pelanggan yang sedikit jumlahnya, dengan </a:t>
            </a:r>
            <a:r>
              <a:rPr lang="en-US" sz="2080">
                <a:solidFill>
                  <a:srgbClr val="737373"/>
                </a:solidFill>
                <a:latin typeface="Muli Bold"/>
              </a:rPr>
              <a:t>frekuensi pembelian yang cukup tinggi dan nilai transaksi tertinggi.</a:t>
            </a:r>
          </a:p>
          <a:p>
            <a:pPr marL="449256" lvl="1" indent="-224628" algn="l">
              <a:lnSpc>
                <a:spcPts val="2913"/>
              </a:lnSpc>
              <a:buFont typeface="Arial"/>
              <a:buChar char="•"/>
            </a:pPr>
            <a:r>
              <a:rPr lang="en-US" sz="2080">
                <a:solidFill>
                  <a:srgbClr val="737373"/>
                </a:solidFill>
                <a:latin typeface="Muli"/>
              </a:rPr>
              <a:t>Mereka terakhir kali berbelanja 11 hari lalu, menunjukkan </a:t>
            </a:r>
            <a:r>
              <a:rPr lang="en-US" sz="2080">
                <a:solidFill>
                  <a:srgbClr val="737373"/>
                </a:solidFill>
                <a:latin typeface="Muli Bold"/>
              </a:rPr>
              <a:t>tingkat retensi yang baik.</a:t>
            </a:r>
          </a:p>
          <a:p>
            <a:pPr marL="449256" lvl="1" indent="-224628" algn="l">
              <a:lnSpc>
                <a:spcPts val="2913"/>
              </a:lnSpc>
              <a:buFont typeface="Arial"/>
              <a:buChar char="•"/>
            </a:pPr>
            <a:r>
              <a:rPr lang="en-US" sz="2080">
                <a:solidFill>
                  <a:srgbClr val="737373"/>
                </a:solidFill>
                <a:latin typeface="Muli"/>
              </a:rPr>
              <a:t>Cluster ini mewakili pelanggan setia dengan nilai transaksi yang tinggi.</a:t>
            </a:r>
          </a:p>
        </p:txBody>
      </p:sp>
      <p:sp>
        <p:nvSpPr>
          <p:cNvPr id="13" name="TextBox 13"/>
          <p:cNvSpPr txBox="1"/>
          <p:nvPr/>
        </p:nvSpPr>
        <p:spPr>
          <a:xfrm>
            <a:off x="2551133" y="5993732"/>
            <a:ext cx="573676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Analisis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6567">
            <a:off x="948752" y="3428691"/>
            <a:ext cx="1372711" cy="1631752"/>
          </a:xfrm>
          <a:custGeom>
            <a:avLst/>
            <a:gdLst/>
            <a:ahLst/>
            <a:cxnLst/>
            <a:rect l="l" t="t" r="r" b="b"/>
            <a:pathLst>
              <a:path w="1372711" h="1631752">
                <a:moveTo>
                  <a:pt x="0" y="0"/>
                </a:moveTo>
                <a:lnTo>
                  <a:pt x="1372712" y="0"/>
                </a:lnTo>
                <a:lnTo>
                  <a:pt x="1372712" y="1631752"/>
                </a:lnTo>
                <a:lnTo>
                  <a:pt x="0" y="1631752"/>
                </a:lnTo>
                <a:lnTo>
                  <a:pt x="0" y="0"/>
                </a:lnTo>
                <a:close/>
              </a:path>
            </a:pathLst>
          </a:custGeom>
          <a:blipFill>
            <a:blip r:embed="rId2"/>
            <a:stretch>
              <a:fillRect/>
            </a:stretch>
          </a:blipFill>
        </p:spPr>
      </p:sp>
      <p:sp>
        <p:nvSpPr>
          <p:cNvPr id="3" name="TextBox 3"/>
          <p:cNvSpPr txBox="1"/>
          <p:nvPr/>
        </p:nvSpPr>
        <p:spPr>
          <a:xfrm>
            <a:off x="1384300" y="504072"/>
            <a:ext cx="8527880" cy="792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Non-UK Segmentation</a:t>
            </a:r>
          </a:p>
        </p:txBody>
      </p:sp>
      <p:sp>
        <p:nvSpPr>
          <p:cNvPr id="4" name="AutoShape 4"/>
          <p:cNvSpPr/>
          <p:nvPr/>
        </p:nvSpPr>
        <p:spPr>
          <a:xfrm>
            <a:off x="9912180" y="838372"/>
            <a:ext cx="5439920" cy="19050"/>
          </a:xfrm>
          <a:prstGeom prst="line">
            <a:avLst/>
          </a:prstGeom>
          <a:ln w="19050" cap="flat">
            <a:solidFill>
              <a:srgbClr val="444443"/>
            </a:solidFill>
            <a:prstDash val="solid"/>
            <a:headEnd type="none" w="sm" len="sm"/>
            <a:tailEnd type="triangle" w="lg" len="med"/>
          </a:ln>
        </p:spPr>
      </p:sp>
      <p:sp>
        <p:nvSpPr>
          <p:cNvPr id="5" name="Freeform 5"/>
          <p:cNvSpPr/>
          <p:nvPr/>
        </p:nvSpPr>
        <p:spPr>
          <a:xfrm>
            <a:off x="15819162" y="380247"/>
            <a:ext cx="1084538" cy="1296906"/>
          </a:xfrm>
          <a:custGeom>
            <a:avLst/>
            <a:gdLst/>
            <a:ahLst/>
            <a:cxnLst/>
            <a:rect l="l" t="t" r="r" b="b"/>
            <a:pathLst>
              <a:path w="1084538" h="1296906">
                <a:moveTo>
                  <a:pt x="0" y="0"/>
                </a:moveTo>
                <a:lnTo>
                  <a:pt x="1084538" y="0"/>
                </a:lnTo>
                <a:lnTo>
                  <a:pt x="1084538" y="1296906"/>
                </a:lnTo>
                <a:lnTo>
                  <a:pt x="0" y="1296906"/>
                </a:lnTo>
                <a:lnTo>
                  <a:pt x="0" y="0"/>
                </a:lnTo>
                <a:close/>
              </a:path>
            </a:pathLst>
          </a:custGeom>
          <a:blipFill>
            <a:blip r:embed="rId3"/>
            <a:stretch>
              <a:fillRect/>
            </a:stretch>
          </a:blipFill>
        </p:spPr>
      </p:sp>
      <p:sp>
        <p:nvSpPr>
          <p:cNvPr id="6" name="Freeform 6"/>
          <p:cNvSpPr/>
          <p:nvPr/>
        </p:nvSpPr>
        <p:spPr>
          <a:xfrm>
            <a:off x="883204" y="6536657"/>
            <a:ext cx="1334067" cy="1406131"/>
          </a:xfrm>
          <a:custGeom>
            <a:avLst/>
            <a:gdLst/>
            <a:ahLst/>
            <a:cxnLst/>
            <a:rect l="l" t="t" r="r" b="b"/>
            <a:pathLst>
              <a:path w="1334067" h="1406131">
                <a:moveTo>
                  <a:pt x="0" y="0"/>
                </a:moveTo>
                <a:lnTo>
                  <a:pt x="1334067" y="0"/>
                </a:lnTo>
                <a:lnTo>
                  <a:pt x="1334067" y="1406131"/>
                </a:lnTo>
                <a:lnTo>
                  <a:pt x="0" y="1406131"/>
                </a:lnTo>
                <a:lnTo>
                  <a:pt x="0" y="0"/>
                </a:lnTo>
                <a:close/>
              </a:path>
            </a:pathLst>
          </a:custGeom>
          <a:blipFill>
            <a:blip r:embed="rId4"/>
            <a:stretch>
              <a:fillRect/>
            </a:stretch>
          </a:blipFill>
        </p:spPr>
      </p:sp>
      <p:sp>
        <p:nvSpPr>
          <p:cNvPr id="7" name="Freeform 7"/>
          <p:cNvSpPr/>
          <p:nvPr/>
        </p:nvSpPr>
        <p:spPr>
          <a:xfrm>
            <a:off x="12186925" y="2653884"/>
            <a:ext cx="6101075" cy="5906943"/>
          </a:xfrm>
          <a:custGeom>
            <a:avLst/>
            <a:gdLst/>
            <a:ahLst/>
            <a:cxnLst/>
            <a:rect l="l" t="t" r="r" b="b"/>
            <a:pathLst>
              <a:path w="6101075" h="5906943">
                <a:moveTo>
                  <a:pt x="0" y="0"/>
                </a:moveTo>
                <a:lnTo>
                  <a:pt x="6101075" y="0"/>
                </a:lnTo>
                <a:lnTo>
                  <a:pt x="6101075" y="5906943"/>
                </a:lnTo>
                <a:lnTo>
                  <a:pt x="0" y="5906943"/>
                </a:lnTo>
                <a:lnTo>
                  <a:pt x="0" y="0"/>
                </a:lnTo>
                <a:close/>
              </a:path>
            </a:pathLst>
          </a:custGeom>
          <a:blipFill>
            <a:blip r:embed="rId5"/>
            <a:stretch>
              <a:fillRect l="-200105"/>
            </a:stretch>
          </a:blipFill>
        </p:spPr>
      </p:sp>
      <p:sp>
        <p:nvSpPr>
          <p:cNvPr id="8" name="TextBox 8"/>
          <p:cNvSpPr txBox="1"/>
          <p:nvPr/>
        </p:nvSpPr>
        <p:spPr>
          <a:xfrm>
            <a:off x="2805810" y="1857406"/>
            <a:ext cx="451485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Cluster 4</a:t>
            </a:r>
          </a:p>
        </p:txBody>
      </p:sp>
      <p:sp>
        <p:nvSpPr>
          <p:cNvPr id="9" name="TextBox 9"/>
          <p:cNvSpPr txBox="1"/>
          <p:nvPr/>
        </p:nvSpPr>
        <p:spPr>
          <a:xfrm>
            <a:off x="818260" y="1468702"/>
            <a:ext cx="1633695" cy="1320333"/>
          </a:xfrm>
          <a:prstGeom prst="rect">
            <a:avLst/>
          </a:prstGeom>
        </p:spPr>
        <p:txBody>
          <a:bodyPr lIns="0" tIns="0" rIns="0" bIns="0" rtlCol="0" anchor="t">
            <a:spAutoFit/>
          </a:bodyPr>
          <a:lstStyle/>
          <a:p>
            <a:pPr algn="r">
              <a:lnSpc>
                <a:spcPts val="10412"/>
              </a:lnSpc>
            </a:pPr>
            <a:r>
              <a:rPr lang="en-US" sz="8676">
                <a:solidFill>
                  <a:srgbClr val="5AA0FF"/>
                </a:solidFill>
                <a:latin typeface="Muli Ultra-Bold"/>
              </a:rPr>
              <a:t>02</a:t>
            </a:r>
          </a:p>
        </p:txBody>
      </p:sp>
      <p:sp>
        <p:nvSpPr>
          <p:cNvPr id="10" name="TextBox 10"/>
          <p:cNvSpPr txBox="1"/>
          <p:nvPr/>
        </p:nvSpPr>
        <p:spPr>
          <a:xfrm>
            <a:off x="2616076" y="3551035"/>
            <a:ext cx="9570849" cy="14425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Jumlah pelanggan:</a:t>
            </a:r>
            <a:r>
              <a:rPr lang="en-US" sz="2080">
                <a:solidFill>
                  <a:srgbClr val="737373"/>
                </a:solidFill>
                <a:latin typeface="Muli"/>
              </a:rPr>
              <a:t> 1 (0.2% dari total pelanggan di luar UK)</a:t>
            </a:r>
          </a:p>
          <a:p>
            <a:pPr marL="449256" lvl="1" indent="-224628" algn="l">
              <a:lnSpc>
                <a:spcPts val="2913"/>
              </a:lnSpc>
              <a:buFont typeface="Arial"/>
              <a:buChar char="•"/>
            </a:pPr>
            <a:r>
              <a:rPr lang="en-US" sz="2080">
                <a:solidFill>
                  <a:srgbClr val="737373"/>
                </a:solidFill>
                <a:latin typeface="Muli Bold"/>
              </a:rPr>
              <a:t>Frekuensi pembelian: </a:t>
            </a:r>
            <a:r>
              <a:rPr lang="en-US" sz="2080">
                <a:solidFill>
                  <a:srgbClr val="737373"/>
                </a:solidFill>
                <a:latin typeface="Muli"/>
              </a:rPr>
              <a:t>Paling banyak</a:t>
            </a:r>
          </a:p>
          <a:p>
            <a:pPr marL="449256" lvl="1" indent="-224628" algn="l">
              <a:lnSpc>
                <a:spcPts val="2913"/>
              </a:lnSpc>
              <a:buFont typeface="Arial"/>
              <a:buChar char="•"/>
            </a:pPr>
            <a:r>
              <a:rPr lang="en-US" sz="2080">
                <a:solidFill>
                  <a:srgbClr val="737373"/>
                </a:solidFill>
                <a:latin typeface="Muli Bold"/>
              </a:rPr>
              <a:t>Nilai transaksi:</a:t>
            </a:r>
            <a:r>
              <a:rPr lang="en-US" sz="2080">
                <a:solidFill>
                  <a:srgbClr val="737373"/>
                </a:solidFill>
                <a:latin typeface="Muli"/>
              </a:rPr>
              <a:t> Cukup kecil</a:t>
            </a:r>
          </a:p>
          <a:p>
            <a:pPr marL="449256" lvl="1" indent="-224628" algn="l">
              <a:lnSpc>
                <a:spcPts val="2913"/>
              </a:lnSpc>
              <a:buFont typeface="Arial"/>
              <a:buChar char="•"/>
            </a:pPr>
            <a:r>
              <a:rPr lang="en-US" sz="2080">
                <a:solidFill>
                  <a:srgbClr val="737373"/>
                </a:solidFill>
                <a:latin typeface="Muli Bold"/>
              </a:rPr>
              <a:t>Baru saja berbelanja</a:t>
            </a:r>
          </a:p>
        </p:txBody>
      </p:sp>
      <p:sp>
        <p:nvSpPr>
          <p:cNvPr id="11" name="TextBox 11"/>
          <p:cNvSpPr txBox="1"/>
          <p:nvPr/>
        </p:nvSpPr>
        <p:spPr>
          <a:xfrm>
            <a:off x="2616076" y="2960485"/>
            <a:ext cx="567181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Karakteristik Utama</a:t>
            </a:r>
          </a:p>
        </p:txBody>
      </p:sp>
      <p:sp>
        <p:nvSpPr>
          <p:cNvPr id="12" name="TextBox 12"/>
          <p:cNvSpPr txBox="1"/>
          <p:nvPr/>
        </p:nvSpPr>
        <p:spPr>
          <a:xfrm>
            <a:off x="2551133" y="6584282"/>
            <a:ext cx="9635792" cy="216647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a:rPr>
              <a:t>Cluster ini terdiri dari satu pelanggan, dengan </a:t>
            </a:r>
            <a:r>
              <a:rPr lang="en-US" sz="2080">
                <a:solidFill>
                  <a:srgbClr val="737373"/>
                </a:solidFill>
                <a:latin typeface="Muli Bold"/>
              </a:rPr>
              <a:t>frekuensi pembelian paling banyak</a:t>
            </a:r>
            <a:r>
              <a:rPr lang="en-US" sz="2080">
                <a:solidFill>
                  <a:srgbClr val="737373"/>
                </a:solidFill>
                <a:latin typeface="Muli"/>
              </a:rPr>
              <a:t>, namun </a:t>
            </a:r>
            <a:r>
              <a:rPr lang="en-US" sz="2080">
                <a:solidFill>
                  <a:srgbClr val="737373"/>
                </a:solidFill>
                <a:latin typeface="Muli Bold"/>
              </a:rPr>
              <a:t>nilai transaksinya cukup kecil</a:t>
            </a:r>
            <a:r>
              <a:rPr lang="en-US" sz="2080">
                <a:solidFill>
                  <a:srgbClr val="737373"/>
                </a:solidFill>
                <a:latin typeface="Muli"/>
              </a:rPr>
              <a:t>.</a:t>
            </a:r>
          </a:p>
          <a:p>
            <a:pPr marL="449256" lvl="1" indent="-224628" algn="l">
              <a:lnSpc>
                <a:spcPts val="2913"/>
              </a:lnSpc>
              <a:buFont typeface="Arial"/>
              <a:buChar char="•"/>
            </a:pPr>
            <a:r>
              <a:rPr lang="en-US" sz="2080">
                <a:solidFill>
                  <a:srgbClr val="737373"/>
                </a:solidFill>
                <a:latin typeface="Muli"/>
              </a:rPr>
              <a:t>Pelanggan ini baru saja berbelanja, menunjukkan perilaku impulsif atau </a:t>
            </a:r>
            <a:r>
              <a:rPr lang="en-US" sz="2080">
                <a:solidFill>
                  <a:srgbClr val="737373"/>
                </a:solidFill>
                <a:latin typeface="Muli Bold"/>
              </a:rPr>
              <a:t>sering berbelanja.</a:t>
            </a:r>
          </a:p>
          <a:p>
            <a:pPr marL="449256" lvl="1" indent="-224628" algn="l">
              <a:lnSpc>
                <a:spcPts val="2913"/>
              </a:lnSpc>
              <a:buFont typeface="Arial"/>
              <a:buChar char="•"/>
            </a:pPr>
            <a:r>
              <a:rPr lang="en-US" sz="2080">
                <a:solidFill>
                  <a:srgbClr val="737373"/>
                </a:solidFill>
                <a:latin typeface="Muli"/>
              </a:rPr>
              <a:t>Cluster ini mewakili pelanggan baru atau pelanggan yang belum memiliki pola pembelian yang jelas.</a:t>
            </a:r>
          </a:p>
        </p:txBody>
      </p:sp>
      <p:sp>
        <p:nvSpPr>
          <p:cNvPr id="13" name="TextBox 13"/>
          <p:cNvSpPr txBox="1"/>
          <p:nvPr/>
        </p:nvSpPr>
        <p:spPr>
          <a:xfrm>
            <a:off x="2551133" y="5993732"/>
            <a:ext cx="5736760"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Analisis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41388" y="5438651"/>
            <a:ext cx="12941235" cy="4210628"/>
          </a:xfrm>
          <a:custGeom>
            <a:avLst/>
            <a:gdLst/>
            <a:ahLst/>
            <a:cxnLst/>
            <a:rect l="l" t="t" r="r" b="b"/>
            <a:pathLst>
              <a:path w="12941235" h="4210628">
                <a:moveTo>
                  <a:pt x="0" y="0"/>
                </a:moveTo>
                <a:lnTo>
                  <a:pt x="12941235" y="0"/>
                </a:lnTo>
                <a:lnTo>
                  <a:pt x="12941235" y="4210627"/>
                </a:lnTo>
                <a:lnTo>
                  <a:pt x="0" y="4210627"/>
                </a:lnTo>
                <a:lnTo>
                  <a:pt x="0" y="0"/>
                </a:lnTo>
                <a:close/>
              </a:path>
            </a:pathLst>
          </a:custGeom>
          <a:blipFill>
            <a:blip r:embed="rId2"/>
            <a:stretch>
              <a:fillRect/>
            </a:stretch>
          </a:blipFill>
        </p:spPr>
      </p:sp>
      <p:sp>
        <p:nvSpPr>
          <p:cNvPr id="3" name="Freeform 3"/>
          <p:cNvSpPr/>
          <p:nvPr/>
        </p:nvSpPr>
        <p:spPr>
          <a:xfrm>
            <a:off x="534887" y="3596716"/>
            <a:ext cx="4006502" cy="4791033"/>
          </a:xfrm>
          <a:custGeom>
            <a:avLst/>
            <a:gdLst/>
            <a:ahLst/>
            <a:cxnLst/>
            <a:rect l="l" t="t" r="r" b="b"/>
            <a:pathLst>
              <a:path w="4006502" h="4791033">
                <a:moveTo>
                  <a:pt x="0" y="0"/>
                </a:moveTo>
                <a:lnTo>
                  <a:pt x="4006501" y="0"/>
                </a:lnTo>
                <a:lnTo>
                  <a:pt x="4006501" y="4791034"/>
                </a:lnTo>
                <a:lnTo>
                  <a:pt x="0" y="4791034"/>
                </a:lnTo>
                <a:lnTo>
                  <a:pt x="0" y="0"/>
                </a:lnTo>
                <a:close/>
              </a:path>
            </a:pathLst>
          </a:custGeom>
          <a:blipFill>
            <a:blip r:embed="rId3"/>
            <a:stretch>
              <a:fillRect/>
            </a:stretch>
          </a:blipFill>
        </p:spPr>
      </p:sp>
      <p:sp>
        <p:nvSpPr>
          <p:cNvPr id="4" name="TextBox 4"/>
          <p:cNvSpPr txBox="1"/>
          <p:nvPr/>
        </p:nvSpPr>
        <p:spPr>
          <a:xfrm>
            <a:off x="534887" y="1693954"/>
            <a:ext cx="5663533" cy="1554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Non-UK Segmentation</a:t>
            </a:r>
          </a:p>
        </p:txBody>
      </p:sp>
      <p:sp>
        <p:nvSpPr>
          <p:cNvPr id="5" name="TextBox 5"/>
          <p:cNvSpPr txBox="1"/>
          <p:nvPr/>
        </p:nvSpPr>
        <p:spPr>
          <a:xfrm>
            <a:off x="6198420" y="2213626"/>
            <a:ext cx="11821762" cy="2805925"/>
          </a:xfrm>
          <a:prstGeom prst="rect">
            <a:avLst/>
          </a:prstGeom>
        </p:spPr>
        <p:txBody>
          <a:bodyPr lIns="0" tIns="0" rIns="0" bIns="0" rtlCol="0" anchor="t">
            <a:spAutoFit/>
          </a:bodyPr>
          <a:lstStyle/>
          <a:p>
            <a:pPr marL="438388" lvl="1" indent="-219194" algn="l">
              <a:lnSpc>
                <a:spcPts val="2842"/>
              </a:lnSpc>
              <a:buAutoNum type="arabicPeriod"/>
            </a:pPr>
            <a:r>
              <a:rPr lang="en-US" sz="2030">
                <a:solidFill>
                  <a:srgbClr val="737373"/>
                </a:solidFill>
                <a:latin typeface="Muli Bold"/>
              </a:rPr>
              <a:t>Grafik pembelian produk terbanyak</a:t>
            </a:r>
          </a:p>
          <a:p>
            <a:pPr marL="876775" lvl="2" indent="-292258" algn="l">
              <a:lnSpc>
                <a:spcPts val="2842"/>
              </a:lnSpc>
              <a:buFont typeface="Arial"/>
              <a:buChar char="⚬"/>
            </a:pPr>
            <a:r>
              <a:rPr lang="en-US" sz="2030">
                <a:solidFill>
                  <a:srgbClr val="737373"/>
                </a:solidFill>
                <a:latin typeface="Muli"/>
              </a:rPr>
              <a:t>Produk dengan jumlah kuantitas pembelian terbanyak adalah </a:t>
            </a:r>
            <a:r>
              <a:rPr lang="en-US" sz="2030">
                <a:solidFill>
                  <a:srgbClr val="737373"/>
                </a:solidFill>
                <a:latin typeface="Muli Bold"/>
              </a:rPr>
              <a:t>`POSTAGE`</a:t>
            </a:r>
            <a:r>
              <a:rPr lang="en-US" sz="2030">
                <a:solidFill>
                  <a:srgbClr val="737373"/>
                </a:solidFill>
                <a:latin typeface="Muli"/>
              </a:rPr>
              <a:t>.</a:t>
            </a:r>
          </a:p>
          <a:p>
            <a:pPr marL="876775" lvl="2" indent="-292258" algn="l">
              <a:lnSpc>
                <a:spcPts val="2842"/>
              </a:lnSpc>
              <a:buFont typeface="Arial"/>
              <a:buChar char="⚬"/>
            </a:pPr>
            <a:r>
              <a:rPr lang="en-US" sz="2030">
                <a:solidFill>
                  <a:srgbClr val="737373"/>
                </a:solidFill>
                <a:latin typeface="Muli"/>
              </a:rPr>
              <a:t>Grafik ini memberikan wawasan tentang preferensi pelanggan dalam hal jumlah produk yang dibeli.</a:t>
            </a:r>
          </a:p>
          <a:p>
            <a:pPr marL="438388" lvl="1" indent="-219194" algn="l">
              <a:lnSpc>
                <a:spcPts val="2842"/>
              </a:lnSpc>
              <a:buAutoNum type="arabicPeriod"/>
            </a:pPr>
            <a:r>
              <a:rPr lang="en-US" sz="2030">
                <a:solidFill>
                  <a:srgbClr val="737373"/>
                </a:solidFill>
                <a:latin typeface="Muli Bold"/>
              </a:rPr>
              <a:t>Grafik penjualan tertinggi</a:t>
            </a:r>
          </a:p>
          <a:p>
            <a:pPr marL="876775" lvl="2" indent="-292258" algn="l">
              <a:lnSpc>
                <a:spcPts val="2842"/>
              </a:lnSpc>
              <a:buFont typeface="Arial"/>
              <a:buChar char="⚬"/>
            </a:pPr>
            <a:r>
              <a:rPr lang="en-US" sz="2030">
                <a:solidFill>
                  <a:srgbClr val="737373"/>
                </a:solidFill>
                <a:latin typeface="Muli"/>
              </a:rPr>
              <a:t>Produk dengan total penjualan tertinggi adalah </a:t>
            </a:r>
            <a:r>
              <a:rPr lang="en-US" sz="2030">
                <a:solidFill>
                  <a:srgbClr val="737373"/>
                </a:solidFill>
                <a:latin typeface="Muli Bold"/>
              </a:rPr>
              <a:t>`POSTAGE`</a:t>
            </a:r>
            <a:r>
              <a:rPr lang="en-US" sz="2030">
                <a:solidFill>
                  <a:srgbClr val="737373"/>
                </a:solidFill>
                <a:latin typeface="Muli"/>
              </a:rPr>
              <a:t>.</a:t>
            </a:r>
          </a:p>
          <a:p>
            <a:pPr marL="876775" lvl="2" indent="-292258" algn="l">
              <a:lnSpc>
                <a:spcPts val="2842"/>
              </a:lnSpc>
              <a:buFont typeface="Arial"/>
              <a:buChar char="⚬"/>
            </a:pPr>
            <a:r>
              <a:rPr lang="en-US" sz="2030">
                <a:solidFill>
                  <a:srgbClr val="737373"/>
                </a:solidFill>
                <a:latin typeface="Muli"/>
              </a:rPr>
              <a:t>Grafik ini menggambarkan produk-produk yang paling menguntungkan dari segi total penjualan.</a:t>
            </a:r>
          </a:p>
        </p:txBody>
      </p:sp>
      <p:sp>
        <p:nvSpPr>
          <p:cNvPr id="6" name="TextBox 6"/>
          <p:cNvSpPr txBox="1"/>
          <p:nvPr/>
        </p:nvSpPr>
        <p:spPr>
          <a:xfrm>
            <a:off x="6198420" y="746776"/>
            <a:ext cx="9544884" cy="1085850"/>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Produk Terlaris dan Penjualan Tertinggi untuk Customer Non-UK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92810">
            <a:off x="13571560" y="6544984"/>
            <a:ext cx="3496520" cy="3554277"/>
          </a:xfrm>
          <a:custGeom>
            <a:avLst/>
            <a:gdLst/>
            <a:ahLst/>
            <a:cxnLst/>
            <a:rect l="l" t="t" r="r" b="b"/>
            <a:pathLst>
              <a:path w="3496520" h="3554277">
                <a:moveTo>
                  <a:pt x="0" y="0"/>
                </a:moveTo>
                <a:lnTo>
                  <a:pt x="3496519" y="0"/>
                </a:lnTo>
                <a:lnTo>
                  <a:pt x="3496519" y="3554276"/>
                </a:lnTo>
                <a:lnTo>
                  <a:pt x="0" y="3554276"/>
                </a:lnTo>
                <a:lnTo>
                  <a:pt x="0" y="0"/>
                </a:lnTo>
                <a:close/>
              </a:path>
            </a:pathLst>
          </a:custGeom>
          <a:blipFill>
            <a:blip r:embed="rId2"/>
            <a:stretch>
              <a:fillRect/>
            </a:stretch>
          </a:blipFill>
        </p:spPr>
      </p:sp>
      <p:sp>
        <p:nvSpPr>
          <p:cNvPr id="3" name="Freeform 3"/>
          <p:cNvSpPr/>
          <p:nvPr/>
        </p:nvSpPr>
        <p:spPr>
          <a:xfrm>
            <a:off x="604694" y="5202781"/>
            <a:ext cx="12337014" cy="5084219"/>
          </a:xfrm>
          <a:custGeom>
            <a:avLst/>
            <a:gdLst/>
            <a:ahLst/>
            <a:cxnLst/>
            <a:rect l="l" t="t" r="r" b="b"/>
            <a:pathLst>
              <a:path w="12337014" h="5084219">
                <a:moveTo>
                  <a:pt x="0" y="0"/>
                </a:moveTo>
                <a:lnTo>
                  <a:pt x="12337014" y="0"/>
                </a:lnTo>
                <a:lnTo>
                  <a:pt x="12337014" y="5084219"/>
                </a:lnTo>
                <a:lnTo>
                  <a:pt x="0" y="5084219"/>
                </a:lnTo>
                <a:lnTo>
                  <a:pt x="0" y="0"/>
                </a:lnTo>
                <a:close/>
              </a:path>
            </a:pathLst>
          </a:custGeom>
          <a:blipFill>
            <a:blip r:embed="rId3"/>
            <a:stretch>
              <a:fillRect/>
            </a:stretch>
          </a:blipFill>
        </p:spPr>
      </p:sp>
      <p:sp>
        <p:nvSpPr>
          <p:cNvPr id="4" name="TextBox 4"/>
          <p:cNvSpPr txBox="1"/>
          <p:nvPr/>
        </p:nvSpPr>
        <p:spPr>
          <a:xfrm>
            <a:off x="12941708" y="5210907"/>
            <a:ext cx="5346292" cy="1554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Non-UK Segmentation</a:t>
            </a:r>
          </a:p>
        </p:txBody>
      </p:sp>
      <p:sp>
        <p:nvSpPr>
          <p:cNvPr id="5" name="TextBox 5"/>
          <p:cNvSpPr txBox="1"/>
          <p:nvPr/>
        </p:nvSpPr>
        <p:spPr>
          <a:xfrm>
            <a:off x="792513" y="1223882"/>
            <a:ext cx="16991140" cy="3863200"/>
          </a:xfrm>
          <a:prstGeom prst="rect">
            <a:avLst/>
          </a:prstGeom>
        </p:spPr>
        <p:txBody>
          <a:bodyPr lIns="0" tIns="0" rIns="0" bIns="0" rtlCol="0" anchor="t">
            <a:spAutoFit/>
          </a:bodyPr>
          <a:lstStyle/>
          <a:p>
            <a:pPr algn="l">
              <a:lnSpc>
                <a:spcPts val="2842"/>
              </a:lnSpc>
            </a:pPr>
            <a:r>
              <a:rPr lang="en-US" sz="2030">
                <a:solidFill>
                  <a:srgbClr val="737373"/>
                </a:solidFill>
                <a:latin typeface="Muli"/>
              </a:rPr>
              <a:t>Berdasarkan visualisasi, dapat disimpulkan bahwa:</a:t>
            </a:r>
          </a:p>
          <a:p>
            <a:pPr marL="438388" lvl="1" indent="-219194" algn="l">
              <a:lnSpc>
                <a:spcPts val="2842"/>
              </a:lnSpc>
              <a:buFont typeface="Arial"/>
              <a:buChar char="•"/>
            </a:pPr>
            <a:r>
              <a:rPr lang="en-US" sz="2030">
                <a:solidFill>
                  <a:srgbClr val="737373"/>
                </a:solidFill>
                <a:latin typeface="Muli Bold"/>
              </a:rPr>
              <a:t>Tren Penjualan Menurun:</a:t>
            </a:r>
            <a:r>
              <a:rPr lang="en-US" sz="2030">
                <a:solidFill>
                  <a:srgbClr val="737373"/>
                </a:solidFill>
                <a:latin typeface="Muli"/>
              </a:rPr>
              <a:t> Penjualan di luar UK menunjukkan tren penurunan dari tahun ke tahun dan mencapai titik terendah pada Desember 2011.</a:t>
            </a:r>
          </a:p>
          <a:p>
            <a:pPr marL="438388" lvl="1" indent="-219194" algn="l">
              <a:lnSpc>
                <a:spcPts val="2842"/>
              </a:lnSpc>
              <a:buFont typeface="Arial"/>
              <a:buChar char="•"/>
            </a:pPr>
            <a:r>
              <a:rPr lang="en-US" sz="2030">
                <a:solidFill>
                  <a:srgbClr val="737373"/>
                </a:solidFill>
                <a:latin typeface="Muli Bold"/>
              </a:rPr>
              <a:t>Fluktuasi Stabil: </a:t>
            </a:r>
            <a:r>
              <a:rPr lang="en-US" sz="2030">
                <a:solidFill>
                  <a:srgbClr val="737373"/>
                </a:solidFill>
                <a:latin typeface="Muli"/>
              </a:rPr>
              <a:t>Penjualan di luar UK lebih stabil atau stagnan dibandingkan dengan penjualan di UK.</a:t>
            </a:r>
          </a:p>
          <a:p>
            <a:pPr marL="438388" lvl="1" indent="-219194" algn="l">
              <a:lnSpc>
                <a:spcPts val="2842"/>
              </a:lnSpc>
              <a:buFont typeface="Arial"/>
              <a:buChar char="•"/>
            </a:pPr>
            <a:r>
              <a:rPr lang="en-US" sz="2030">
                <a:solidFill>
                  <a:srgbClr val="737373"/>
                </a:solidFill>
                <a:latin typeface="Muli Bold"/>
              </a:rPr>
              <a:t>Performa Kurang Baik:</a:t>
            </a:r>
            <a:r>
              <a:rPr lang="en-US" sz="2030">
                <a:solidFill>
                  <a:srgbClr val="737373"/>
                </a:solidFill>
                <a:latin typeface="Muli"/>
              </a:rPr>
              <a:t> Penjualan di luar UK perlu ditingkatkan untuk mencapai performa yang lebih baik.</a:t>
            </a:r>
          </a:p>
          <a:p>
            <a:pPr algn="l">
              <a:lnSpc>
                <a:spcPts val="2842"/>
              </a:lnSpc>
            </a:pPr>
            <a:endParaRPr lang="en-US" sz="2030">
              <a:solidFill>
                <a:srgbClr val="737373"/>
              </a:solidFill>
              <a:latin typeface="Muli"/>
            </a:endParaRPr>
          </a:p>
          <a:p>
            <a:pPr algn="l">
              <a:lnSpc>
                <a:spcPts val="2842"/>
              </a:lnSpc>
            </a:pPr>
            <a:r>
              <a:rPr lang="en-US" sz="2030">
                <a:solidFill>
                  <a:srgbClr val="737373"/>
                </a:solidFill>
                <a:latin typeface="Muli"/>
              </a:rPr>
              <a:t>Peningkatan penjualan dapat dilakukan dengan berbagai cara, seperti:</a:t>
            </a:r>
          </a:p>
          <a:p>
            <a:pPr marL="438388" lvl="1" indent="-219194" algn="l">
              <a:lnSpc>
                <a:spcPts val="2842"/>
              </a:lnSpc>
              <a:buFont typeface="Arial"/>
              <a:buChar char="•"/>
            </a:pPr>
            <a:r>
              <a:rPr lang="en-US" sz="2030">
                <a:solidFill>
                  <a:srgbClr val="737373"/>
                </a:solidFill>
                <a:latin typeface="Muli Bold"/>
              </a:rPr>
              <a:t>Meningkatkan strategi pemasaran:</a:t>
            </a:r>
            <a:r>
              <a:rPr lang="en-US" sz="2030">
                <a:solidFill>
                  <a:srgbClr val="737373"/>
                </a:solidFill>
                <a:latin typeface="Muli"/>
              </a:rPr>
              <a:t> Perlu dilakukan strategi pemasaran yang lebih efektif untuk meningkatkan kesadaran merek dan minat konsumen di luar UK.</a:t>
            </a:r>
          </a:p>
          <a:p>
            <a:pPr marL="438388" lvl="1" indent="-219194" algn="l">
              <a:lnSpc>
                <a:spcPts val="2842"/>
              </a:lnSpc>
              <a:buFont typeface="Arial"/>
              <a:buChar char="•"/>
            </a:pPr>
            <a:r>
              <a:rPr lang="en-US" sz="2030">
                <a:solidFill>
                  <a:srgbClr val="737373"/>
                </a:solidFill>
                <a:latin typeface="Muli Bold"/>
              </a:rPr>
              <a:t>Memperluas jangkauan pasar:</a:t>
            </a:r>
            <a:r>
              <a:rPr lang="en-US" sz="2030">
                <a:solidFill>
                  <a:srgbClr val="737373"/>
                </a:solidFill>
                <a:latin typeface="Muli"/>
              </a:rPr>
              <a:t> Perlu dilakukan upaya untuk memperluas jangkauan pasar ke negara-negara baru di luar UK.</a:t>
            </a:r>
          </a:p>
          <a:p>
            <a:pPr marL="438388" lvl="1" indent="-219194" algn="l">
              <a:lnSpc>
                <a:spcPts val="2842"/>
              </a:lnSpc>
              <a:buFont typeface="Arial"/>
              <a:buChar char="•"/>
            </a:pPr>
            <a:r>
              <a:rPr lang="en-US" sz="2030">
                <a:solidFill>
                  <a:srgbClr val="737373"/>
                </a:solidFill>
                <a:latin typeface="Muli Bold"/>
              </a:rPr>
              <a:t>Meningkatkan kualitas produk:</a:t>
            </a:r>
            <a:r>
              <a:rPr lang="en-US" sz="2030">
                <a:solidFill>
                  <a:srgbClr val="737373"/>
                </a:solidFill>
                <a:latin typeface="Muli"/>
              </a:rPr>
              <a:t> Perlu dilakukan upaya untuk meningkatkan kualitas produk agar lebih kompetitif di pasar global.</a:t>
            </a:r>
          </a:p>
        </p:txBody>
      </p:sp>
      <p:sp>
        <p:nvSpPr>
          <p:cNvPr id="6" name="TextBox 6"/>
          <p:cNvSpPr txBox="1"/>
          <p:nvPr/>
        </p:nvSpPr>
        <p:spPr>
          <a:xfrm>
            <a:off x="792513" y="494332"/>
            <a:ext cx="1646678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Total Penjualan selama 1 Tahun untuk Customer Non-UK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87351" y="365197"/>
            <a:ext cx="6485898" cy="648589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4" name="Freeform 4"/>
          <p:cNvSpPr/>
          <p:nvPr/>
        </p:nvSpPr>
        <p:spPr>
          <a:xfrm>
            <a:off x="16477488" y="3824017"/>
            <a:ext cx="3621024" cy="8229600"/>
          </a:xfrm>
          <a:custGeom>
            <a:avLst/>
            <a:gdLst/>
            <a:ahLst/>
            <a:cxnLst/>
            <a:rect l="l" t="t" r="r" b="b"/>
            <a:pathLst>
              <a:path w="3621024" h="8229600">
                <a:moveTo>
                  <a:pt x="0" y="0"/>
                </a:moveTo>
                <a:lnTo>
                  <a:pt x="3621024" y="0"/>
                </a:lnTo>
                <a:lnTo>
                  <a:pt x="3621024" y="8229600"/>
                </a:lnTo>
                <a:lnTo>
                  <a:pt x="0" y="8229600"/>
                </a:lnTo>
                <a:lnTo>
                  <a:pt x="0" y="0"/>
                </a:lnTo>
                <a:close/>
              </a:path>
            </a:pathLst>
          </a:custGeom>
          <a:blipFill>
            <a:blip r:embed="rId2"/>
            <a:stretch>
              <a:fillRect/>
            </a:stretch>
          </a:blipFill>
        </p:spPr>
      </p:sp>
      <p:sp>
        <p:nvSpPr>
          <p:cNvPr id="5" name="Freeform 5"/>
          <p:cNvSpPr/>
          <p:nvPr/>
        </p:nvSpPr>
        <p:spPr>
          <a:xfrm>
            <a:off x="9124950" y="4518576"/>
            <a:ext cx="3009812" cy="6840482"/>
          </a:xfrm>
          <a:custGeom>
            <a:avLst/>
            <a:gdLst/>
            <a:ahLst/>
            <a:cxnLst/>
            <a:rect l="l" t="t" r="r" b="b"/>
            <a:pathLst>
              <a:path w="3009812" h="6840482">
                <a:moveTo>
                  <a:pt x="0" y="0"/>
                </a:moveTo>
                <a:lnTo>
                  <a:pt x="3009812" y="0"/>
                </a:lnTo>
                <a:lnTo>
                  <a:pt x="3009812" y="6840482"/>
                </a:lnTo>
                <a:lnTo>
                  <a:pt x="0" y="6840482"/>
                </a:lnTo>
                <a:lnTo>
                  <a:pt x="0" y="0"/>
                </a:lnTo>
                <a:close/>
              </a:path>
            </a:pathLst>
          </a:custGeom>
          <a:blipFill>
            <a:blip r:embed="rId2"/>
            <a:stretch>
              <a:fillRect/>
            </a:stretch>
          </a:blipFill>
        </p:spPr>
      </p:sp>
      <p:sp>
        <p:nvSpPr>
          <p:cNvPr id="6" name="Freeform 6"/>
          <p:cNvSpPr/>
          <p:nvPr/>
        </p:nvSpPr>
        <p:spPr>
          <a:xfrm>
            <a:off x="12458612" y="1221936"/>
            <a:ext cx="3816477" cy="8229600"/>
          </a:xfrm>
          <a:custGeom>
            <a:avLst/>
            <a:gdLst/>
            <a:ahLst/>
            <a:cxnLst/>
            <a:rect l="l" t="t" r="r" b="b"/>
            <a:pathLst>
              <a:path w="3816477" h="8229600">
                <a:moveTo>
                  <a:pt x="0" y="0"/>
                </a:moveTo>
                <a:lnTo>
                  <a:pt x="3816477" y="0"/>
                </a:lnTo>
                <a:lnTo>
                  <a:pt x="3816477" y="8229600"/>
                </a:lnTo>
                <a:lnTo>
                  <a:pt x="0" y="8229600"/>
                </a:lnTo>
                <a:lnTo>
                  <a:pt x="0" y="0"/>
                </a:lnTo>
                <a:close/>
              </a:path>
            </a:pathLst>
          </a:custGeom>
          <a:blipFill>
            <a:blip r:embed="rId3"/>
            <a:stretch>
              <a:fillRect/>
            </a:stretch>
          </a:blipFill>
        </p:spPr>
      </p:sp>
      <p:sp>
        <p:nvSpPr>
          <p:cNvPr id="7" name="TextBox 7"/>
          <p:cNvSpPr txBox="1"/>
          <p:nvPr/>
        </p:nvSpPr>
        <p:spPr>
          <a:xfrm>
            <a:off x="1014587" y="4773983"/>
            <a:ext cx="5241512" cy="1554426"/>
          </a:xfrm>
          <a:prstGeom prst="rect">
            <a:avLst/>
          </a:prstGeom>
        </p:spPr>
        <p:txBody>
          <a:bodyPr lIns="0" tIns="0" rIns="0" bIns="0" rtlCol="0" anchor="t">
            <a:spAutoFit/>
          </a:bodyPr>
          <a:lstStyle/>
          <a:p>
            <a:pPr algn="l">
              <a:lnSpc>
                <a:spcPts val="6072"/>
              </a:lnSpc>
            </a:pPr>
            <a:r>
              <a:rPr lang="en-US" sz="6072">
                <a:solidFill>
                  <a:srgbClr val="444443"/>
                </a:solidFill>
                <a:latin typeface="Muli Ultra-Bold"/>
              </a:rPr>
              <a:t>Project Source</a:t>
            </a:r>
          </a:p>
        </p:txBody>
      </p:sp>
      <p:sp>
        <p:nvSpPr>
          <p:cNvPr id="8" name="TextBox 8"/>
          <p:cNvSpPr txBox="1"/>
          <p:nvPr/>
        </p:nvSpPr>
        <p:spPr>
          <a:xfrm>
            <a:off x="1018973" y="6553486"/>
            <a:ext cx="6294814" cy="691375"/>
          </a:xfrm>
          <a:prstGeom prst="rect">
            <a:avLst/>
          </a:prstGeom>
        </p:spPr>
        <p:txBody>
          <a:bodyPr lIns="0" tIns="0" rIns="0" bIns="0" rtlCol="0" anchor="t">
            <a:spAutoFit/>
          </a:bodyPr>
          <a:lstStyle/>
          <a:p>
            <a:pPr algn="l">
              <a:lnSpc>
                <a:spcPts val="2842"/>
              </a:lnSpc>
            </a:pPr>
            <a:r>
              <a:rPr lang="en-US" sz="2030" u="sng">
                <a:solidFill>
                  <a:srgbClr val="737373"/>
                </a:solidFill>
                <a:latin typeface="Muli"/>
                <a:hlinkClick r:id="rId4" tooltip="https://colab.research.google.com/drive/1yLDBu1M0F1fdX6OfarDNeVq0hSWK9Tj1?usp=sharing"/>
              </a:rPr>
              <a:t>https://colab.research.google.com/drive/1yLDBu1M0F1fdX6OfarDNeVq0hSWK9Tj1?usp=sharing</a:t>
            </a:r>
          </a:p>
        </p:txBody>
      </p:sp>
      <p:sp>
        <p:nvSpPr>
          <p:cNvPr id="9" name="TextBox 9"/>
          <p:cNvSpPr txBox="1"/>
          <p:nvPr/>
        </p:nvSpPr>
        <p:spPr>
          <a:xfrm>
            <a:off x="-1244925" y="2501521"/>
            <a:ext cx="11632251" cy="1500392"/>
          </a:xfrm>
          <a:prstGeom prst="rect">
            <a:avLst/>
          </a:prstGeom>
        </p:spPr>
        <p:txBody>
          <a:bodyPr lIns="0" tIns="0" rIns="0" bIns="0" rtlCol="0" anchor="t">
            <a:spAutoFit/>
          </a:bodyPr>
          <a:lstStyle/>
          <a:p>
            <a:pPr algn="ctr">
              <a:lnSpc>
                <a:spcPts val="11396"/>
              </a:lnSpc>
            </a:pPr>
            <a:r>
              <a:rPr lang="en-US" sz="11396">
                <a:solidFill>
                  <a:srgbClr val="FF9700"/>
                </a:solidFill>
                <a:latin typeface="Muli Ultra-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89092" y="2920523"/>
            <a:ext cx="5880658" cy="6888033"/>
          </a:xfrm>
          <a:custGeom>
            <a:avLst/>
            <a:gdLst/>
            <a:ahLst/>
            <a:cxnLst/>
            <a:rect l="l" t="t" r="r" b="b"/>
            <a:pathLst>
              <a:path w="5880658" h="6888033">
                <a:moveTo>
                  <a:pt x="0" y="0"/>
                </a:moveTo>
                <a:lnTo>
                  <a:pt x="5880658" y="0"/>
                </a:lnTo>
                <a:lnTo>
                  <a:pt x="5880658" y="6888033"/>
                </a:lnTo>
                <a:lnTo>
                  <a:pt x="0" y="6888033"/>
                </a:lnTo>
                <a:lnTo>
                  <a:pt x="0" y="0"/>
                </a:lnTo>
                <a:close/>
              </a:path>
            </a:pathLst>
          </a:custGeom>
          <a:blipFill>
            <a:blip r:embed="rId2"/>
            <a:stretch>
              <a:fillRect/>
            </a:stretch>
          </a:blipFill>
        </p:spPr>
      </p:sp>
      <p:sp>
        <p:nvSpPr>
          <p:cNvPr id="3" name="TextBox 3"/>
          <p:cNvSpPr txBox="1"/>
          <p:nvPr/>
        </p:nvSpPr>
        <p:spPr>
          <a:xfrm>
            <a:off x="1047750" y="2025054"/>
            <a:ext cx="380587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Tujuan</a:t>
            </a:r>
          </a:p>
        </p:txBody>
      </p:sp>
      <p:sp>
        <p:nvSpPr>
          <p:cNvPr id="4" name="TextBox 4"/>
          <p:cNvSpPr txBox="1"/>
          <p:nvPr/>
        </p:nvSpPr>
        <p:spPr>
          <a:xfrm>
            <a:off x="11698762" y="2025054"/>
            <a:ext cx="3805877"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Manfaat</a:t>
            </a:r>
          </a:p>
        </p:txBody>
      </p:sp>
      <p:sp>
        <p:nvSpPr>
          <p:cNvPr id="5" name="TextBox 5"/>
          <p:cNvSpPr txBox="1"/>
          <p:nvPr/>
        </p:nvSpPr>
        <p:spPr>
          <a:xfrm>
            <a:off x="1047750" y="2828933"/>
            <a:ext cx="5004276" cy="5051051"/>
          </a:xfrm>
          <a:prstGeom prst="rect">
            <a:avLst/>
          </a:prstGeom>
        </p:spPr>
        <p:txBody>
          <a:bodyPr lIns="0" tIns="0" rIns="0" bIns="0" rtlCol="0" anchor="t">
            <a:spAutoFit/>
          </a:bodyPr>
          <a:lstStyle/>
          <a:p>
            <a:pPr algn="l">
              <a:lnSpc>
                <a:spcPts val="2913"/>
              </a:lnSpc>
            </a:pPr>
            <a:r>
              <a:rPr lang="en-US" sz="2080">
                <a:solidFill>
                  <a:srgbClr val="737373"/>
                </a:solidFill>
                <a:latin typeface="Muli"/>
              </a:rPr>
              <a:t>Tujuan utama perusahaan adalah meningkatkan penjualan dengan membagi pelanggan ke dalam segmen-segmen berdasarkan karakteristik mereka. Dengan memahami karakteristik dari masing-masing segmen, perusahaan dapat mengembangkan strategi pemasaran yang lebih tepat dan terarah, sehingga meningkatkan efektivitas dan efisiensi strategi tersebut. Diharapkan dengan strategi yang tepat ini, perusahaan dapat menarik lebih banyak pelanggan dan meningkatkan penjualan.</a:t>
            </a:r>
          </a:p>
        </p:txBody>
      </p:sp>
      <p:sp>
        <p:nvSpPr>
          <p:cNvPr id="6" name="TextBox 6"/>
          <p:cNvSpPr txBox="1"/>
          <p:nvPr/>
        </p:nvSpPr>
        <p:spPr>
          <a:xfrm>
            <a:off x="11420392" y="2828933"/>
            <a:ext cx="6098909" cy="5424021"/>
          </a:xfrm>
          <a:prstGeom prst="rect">
            <a:avLst/>
          </a:prstGeom>
        </p:spPr>
        <p:txBody>
          <a:bodyPr lIns="0" tIns="0" rIns="0" bIns="0" rtlCol="0" anchor="t">
            <a:spAutoFit/>
          </a:bodyPr>
          <a:lstStyle/>
          <a:p>
            <a:pPr marL="449256" lvl="1" indent="-224628" algn="l">
              <a:lnSpc>
                <a:spcPts val="2913"/>
              </a:lnSpc>
              <a:buFont typeface="Arial"/>
              <a:buChar char="•"/>
            </a:pPr>
            <a:r>
              <a:rPr lang="en-US" sz="2080">
                <a:solidFill>
                  <a:srgbClr val="737373"/>
                </a:solidFill>
                <a:latin typeface="Muli Bold"/>
              </a:rPr>
              <a:t>Efisiensi Biaya:</a:t>
            </a:r>
            <a:r>
              <a:rPr lang="en-US" sz="2080">
                <a:solidFill>
                  <a:srgbClr val="737373"/>
                </a:solidFill>
                <a:latin typeface="Muli"/>
              </a:rPr>
              <a:t> Pemasaran yang terarah ke segmen tertentu berpotensi lebih hemat biaya dibandingkan dengan pemasaran umum. </a:t>
            </a:r>
          </a:p>
          <a:p>
            <a:pPr marL="449256" lvl="1" indent="-224628" algn="l">
              <a:lnSpc>
                <a:spcPts val="2913"/>
              </a:lnSpc>
              <a:buFont typeface="Arial"/>
              <a:buChar char="•"/>
            </a:pPr>
            <a:r>
              <a:rPr lang="en-US" sz="2080">
                <a:solidFill>
                  <a:srgbClr val="737373"/>
                </a:solidFill>
                <a:latin typeface="Muli Bold"/>
              </a:rPr>
              <a:t>Relevansi Pesan:</a:t>
            </a:r>
            <a:r>
              <a:rPr lang="en-US" sz="2080">
                <a:solidFill>
                  <a:srgbClr val="737373"/>
                </a:solidFill>
                <a:latin typeface="Muli"/>
              </a:rPr>
              <a:t> Strategi pemasaran yang disesuaikan dengan perilaku dan kebutuhan masing-masing segmen pelanggan akan menghasilkan pesan yang lebih relevan dan menarik. </a:t>
            </a:r>
          </a:p>
          <a:p>
            <a:pPr marL="449256" lvl="1" indent="-224628" algn="l">
              <a:lnSpc>
                <a:spcPts val="2913"/>
              </a:lnSpc>
              <a:buFont typeface="Arial"/>
              <a:buChar char="•"/>
            </a:pPr>
            <a:r>
              <a:rPr lang="en-US" sz="2080">
                <a:solidFill>
                  <a:srgbClr val="737373"/>
                </a:solidFill>
                <a:latin typeface="Muli Bold"/>
              </a:rPr>
              <a:t>Peningkatan Penjualan</a:t>
            </a:r>
            <a:r>
              <a:rPr lang="en-US" sz="2080">
                <a:solidFill>
                  <a:srgbClr val="737373"/>
                </a:solidFill>
                <a:latin typeface="Muli"/>
              </a:rPr>
              <a:t>: Dengan pemasaran yang lebih relevan dan menarik, diharapkan terjadi peningkatan penjualan. </a:t>
            </a:r>
          </a:p>
          <a:p>
            <a:pPr marL="449256" lvl="1" indent="-224628" algn="l">
              <a:lnSpc>
                <a:spcPts val="2913"/>
              </a:lnSpc>
              <a:buFont typeface="Arial"/>
              <a:buChar char="•"/>
            </a:pPr>
            <a:r>
              <a:rPr lang="en-US" sz="2080">
                <a:solidFill>
                  <a:srgbClr val="737373"/>
                </a:solidFill>
                <a:latin typeface="Muli Bold"/>
              </a:rPr>
              <a:t>Loyalitas Pelanggan:</a:t>
            </a:r>
            <a:r>
              <a:rPr lang="en-US" sz="2080">
                <a:solidFill>
                  <a:srgbClr val="737373"/>
                </a:solidFill>
                <a:latin typeface="Muli"/>
              </a:rPr>
              <a:t> Strategi pemasaran yang tepat sasaran dapat membangun hubungan yang lebih baik dengan pelanggan.</a:t>
            </a:r>
          </a:p>
          <a:p>
            <a:pPr algn="l">
              <a:lnSpc>
                <a:spcPts val="2913"/>
              </a:lnSpc>
            </a:pPr>
            <a:endParaRPr lang="en-US" sz="2080">
              <a:solidFill>
                <a:srgbClr val="737373"/>
              </a:solidFill>
              <a:latin typeface="Muli"/>
            </a:endParaRPr>
          </a:p>
        </p:txBody>
      </p:sp>
      <p:sp>
        <p:nvSpPr>
          <p:cNvPr id="7" name="AutoShape 7"/>
          <p:cNvSpPr/>
          <p:nvPr/>
        </p:nvSpPr>
        <p:spPr>
          <a:xfrm>
            <a:off x="1047750" y="8346866"/>
            <a:ext cx="1515971" cy="0"/>
          </a:xfrm>
          <a:prstGeom prst="line">
            <a:avLst/>
          </a:prstGeom>
          <a:ln w="19050" cap="flat">
            <a:solidFill>
              <a:srgbClr val="444443"/>
            </a:solidFill>
            <a:prstDash val="solid"/>
            <a:headEnd type="none" w="sm" len="sm"/>
            <a:tailEnd type="triangle" w="lg" len="med"/>
          </a:ln>
        </p:spPr>
      </p:sp>
      <p:sp>
        <p:nvSpPr>
          <p:cNvPr id="8" name="AutoShape 8"/>
          <p:cNvSpPr/>
          <p:nvPr/>
        </p:nvSpPr>
        <p:spPr>
          <a:xfrm>
            <a:off x="11912600" y="8346866"/>
            <a:ext cx="1515971" cy="0"/>
          </a:xfrm>
          <a:prstGeom prst="line">
            <a:avLst/>
          </a:prstGeom>
          <a:ln w="19050" cap="flat">
            <a:solidFill>
              <a:srgbClr val="444443"/>
            </a:solidFill>
            <a:prstDash val="solid"/>
            <a:headEnd type="none" w="sm" len="sm"/>
            <a:tailEnd type="triangle" w="lg" len="med"/>
          </a:ln>
        </p:spPr>
      </p:sp>
      <p:grpSp>
        <p:nvGrpSpPr>
          <p:cNvPr id="9" name="Group 9"/>
          <p:cNvGrpSpPr/>
          <p:nvPr/>
        </p:nvGrpSpPr>
        <p:grpSpPr>
          <a:xfrm>
            <a:off x="2736850" y="8043592"/>
            <a:ext cx="587498" cy="58749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73E0"/>
            </a:solidFill>
          </p:spPr>
        </p:sp>
        <p:sp>
          <p:nvSpPr>
            <p:cNvPr id="11" name="TextBox 11"/>
            <p:cNvSpPr txBox="1"/>
            <p:nvPr/>
          </p:nvSpPr>
          <p:spPr>
            <a:xfrm>
              <a:off x="76200" y="123825"/>
              <a:ext cx="660400" cy="612775"/>
            </a:xfrm>
            <a:prstGeom prst="rect">
              <a:avLst/>
            </a:prstGeom>
          </p:spPr>
          <p:txBody>
            <a:bodyPr lIns="50800" tIns="50800" rIns="50800" bIns="50800" rtlCol="0" anchor="ctr"/>
            <a:lstStyle/>
            <a:p>
              <a:pPr algn="ctr">
                <a:lnSpc>
                  <a:spcPts val="2536"/>
                </a:lnSpc>
              </a:pPr>
              <a:endParaRPr/>
            </a:p>
          </p:txBody>
        </p:sp>
      </p:grpSp>
      <p:grpSp>
        <p:nvGrpSpPr>
          <p:cNvPr id="12" name="Group 12"/>
          <p:cNvGrpSpPr/>
          <p:nvPr/>
        </p:nvGrpSpPr>
        <p:grpSpPr>
          <a:xfrm>
            <a:off x="13601700" y="8043592"/>
            <a:ext cx="587498" cy="5874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73E0"/>
            </a:solidFill>
          </p:spPr>
        </p:sp>
        <p:sp>
          <p:nvSpPr>
            <p:cNvPr id="14" name="TextBox 14"/>
            <p:cNvSpPr txBox="1"/>
            <p:nvPr/>
          </p:nvSpPr>
          <p:spPr>
            <a:xfrm>
              <a:off x="76200" y="123825"/>
              <a:ext cx="660400" cy="612775"/>
            </a:xfrm>
            <a:prstGeom prst="rect">
              <a:avLst/>
            </a:prstGeom>
          </p:spPr>
          <p:txBody>
            <a:bodyPr lIns="50800" tIns="50800" rIns="50800" bIns="50800" rtlCol="0" anchor="ctr"/>
            <a:lstStyle/>
            <a:p>
              <a:pPr algn="ctr">
                <a:lnSpc>
                  <a:spcPts val="2536"/>
                </a:lnSpc>
              </a:pPr>
              <a:endParaRPr/>
            </a:p>
          </p:txBody>
        </p:sp>
      </p:grpSp>
      <p:sp>
        <p:nvSpPr>
          <p:cNvPr id="15" name="Freeform 15"/>
          <p:cNvSpPr/>
          <p:nvPr/>
        </p:nvSpPr>
        <p:spPr>
          <a:xfrm>
            <a:off x="2854167" y="8167229"/>
            <a:ext cx="344968" cy="340225"/>
          </a:xfrm>
          <a:custGeom>
            <a:avLst/>
            <a:gdLst/>
            <a:ahLst/>
            <a:cxnLst/>
            <a:rect l="l" t="t" r="r" b="b"/>
            <a:pathLst>
              <a:path w="344968" h="340225">
                <a:moveTo>
                  <a:pt x="0" y="0"/>
                </a:moveTo>
                <a:lnTo>
                  <a:pt x="344968" y="0"/>
                </a:lnTo>
                <a:lnTo>
                  <a:pt x="344968" y="340225"/>
                </a:lnTo>
                <a:lnTo>
                  <a:pt x="0" y="34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3754551" y="8160533"/>
            <a:ext cx="273902" cy="328518"/>
          </a:xfrm>
          <a:custGeom>
            <a:avLst/>
            <a:gdLst/>
            <a:ahLst/>
            <a:cxnLst/>
            <a:rect l="l" t="t" r="r" b="b"/>
            <a:pathLst>
              <a:path w="273902" h="328518">
                <a:moveTo>
                  <a:pt x="0" y="0"/>
                </a:moveTo>
                <a:lnTo>
                  <a:pt x="273901" y="0"/>
                </a:lnTo>
                <a:lnTo>
                  <a:pt x="273901" y="328517"/>
                </a:lnTo>
                <a:lnTo>
                  <a:pt x="0" y="3285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7365995"/>
            <a:ext cx="7092062" cy="135330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4" name="Freeform 4"/>
          <p:cNvSpPr/>
          <p:nvPr/>
        </p:nvSpPr>
        <p:spPr>
          <a:xfrm>
            <a:off x="1036698" y="923196"/>
            <a:ext cx="6175380" cy="7362599"/>
          </a:xfrm>
          <a:custGeom>
            <a:avLst/>
            <a:gdLst/>
            <a:ahLst/>
            <a:cxnLst/>
            <a:rect l="l" t="t" r="r" b="b"/>
            <a:pathLst>
              <a:path w="6175380" h="7362599">
                <a:moveTo>
                  <a:pt x="0" y="0"/>
                </a:moveTo>
                <a:lnTo>
                  <a:pt x="6175381" y="0"/>
                </a:lnTo>
                <a:lnTo>
                  <a:pt x="6175381" y="7362599"/>
                </a:lnTo>
                <a:lnTo>
                  <a:pt x="0" y="7362599"/>
                </a:lnTo>
                <a:lnTo>
                  <a:pt x="0" y="0"/>
                </a:lnTo>
                <a:close/>
              </a:path>
            </a:pathLst>
          </a:custGeom>
          <a:blipFill>
            <a:blip r:embed="rId2"/>
            <a:stretch>
              <a:fillRect/>
            </a:stretch>
          </a:blipFill>
        </p:spPr>
      </p:sp>
      <p:sp>
        <p:nvSpPr>
          <p:cNvPr id="5" name="TextBox 5"/>
          <p:cNvSpPr txBox="1"/>
          <p:nvPr/>
        </p:nvSpPr>
        <p:spPr>
          <a:xfrm>
            <a:off x="8190612" y="3074761"/>
            <a:ext cx="9068688" cy="1396225"/>
          </a:xfrm>
          <a:prstGeom prst="rect">
            <a:avLst/>
          </a:prstGeom>
        </p:spPr>
        <p:txBody>
          <a:bodyPr lIns="0" tIns="0" rIns="0" bIns="0" rtlCol="0" anchor="t">
            <a:spAutoFit/>
          </a:bodyPr>
          <a:lstStyle/>
          <a:p>
            <a:pPr algn="l">
              <a:lnSpc>
                <a:spcPts val="2842"/>
              </a:lnSpc>
            </a:pPr>
            <a:r>
              <a:rPr lang="en-US" sz="2030">
                <a:solidFill>
                  <a:srgbClr val="737373"/>
                </a:solidFill>
                <a:latin typeface="Muli"/>
              </a:rPr>
              <a:t>Dataset ini berisi seluruh data pembelian yang dilakukan selama 8 bulan pada sebuah perusahaan retail online yang berlokasi di Inggris. Dataset ini terdiri dari 406829 baris dan 8 kolom, tiap kolom merepresentasikan tiap barang dalam pembelian. Detail kolom nya adalah sebagai berikut:</a:t>
            </a:r>
          </a:p>
        </p:txBody>
      </p:sp>
      <p:sp>
        <p:nvSpPr>
          <p:cNvPr id="6" name="TextBox 6"/>
          <p:cNvSpPr txBox="1"/>
          <p:nvPr/>
        </p:nvSpPr>
        <p:spPr>
          <a:xfrm>
            <a:off x="8190612" y="4849821"/>
            <a:ext cx="3631483" cy="346229"/>
          </a:xfrm>
          <a:prstGeom prst="rect">
            <a:avLst/>
          </a:prstGeom>
        </p:spPr>
        <p:txBody>
          <a:bodyPr lIns="0" tIns="0" rIns="0" bIns="0" rtlCol="0" anchor="t">
            <a:spAutoFit/>
          </a:bodyPr>
          <a:lstStyle/>
          <a:p>
            <a:pPr marL="542376" lvl="1" indent="-271188" algn="l">
              <a:lnSpc>
                <a:spcPts val="2763"/>
              </a:lnSpc>
              <a:buFont typeface="Arial"/>
              <a:buChar char="•"/>
            </a:pPr>
            <a:r>
              <a:rPr lang="en-US" sz="2512">
                <a:solidFill>
                  <a:srgbClr val="FF914D"/>
                </a:solidFill>
                <a:latin typeface="Muli Bold"/>
              </a:rPr>
              <a:t>Invoice No</a:t>
            </a:r>
          </a:p>
        </p:txBody>
      </p:sp>
      <p:sp>
        <p:nvSpPr>
          <p:cNvPr id="7" name="TextBox 7"/>
          <p:cNvSpPr txBox="1"/>
          <p:nvPr/>
        </p:nvSpPr>
        <p:spPr>
          <a:xfrm>
            <a:off x="8491972" y="5197835"/>
            <a:ext cx="3451796" cy="691375"/>
          </a:xfrm>
          <a:prstGeom prst="rect">
            <a:avLst/>
          </a:prstGeom>
        </p:spPr>
        <p:txBody>
          <a:bodyPr lIns="0" tIns="0" rIns="0" bIns="0" rtlCol="0" anchor="t">
            <a:spAutoFit/>
          </a:bodyPr>
          <a:lstStyle/>
          <a:p>
            <a:pPr algn="l">
              <a:lnSpc>
                <a:spcPts val="2842"/>
              </a:lnSpc>
            </a:pPr>
            <a:r>
              <a:rPr lang="en-US" sz="2030">
                <a:solidFill>
                  <a:srgbClr val="737373"/>
                </a:solidFill>
                <a:latin typeface="Muli"/>
              </a:rPr>
              <a:t>Nomor invoice dari tiap transaksi</a:t>
            </a:r>
          </a:p>
        </p:txBody>
      </p:sp>
      <p:sp>
        <p:nvSpPr>
          <p:cNvPr id="8" name="TextBox 8"/>
          <p:cNvSpPr txBox="1"/>
          <p:nvPr/>
        </p:nvSpPr>
        <p:spPr>
          <a:xfrm>
            <a:off x="8190612" y="592446"/>
            <a:ext cx="9372600" cy="2343944"/>
          </a:xfrm>
          <a:prstGeom prst="rect">
            <a:avLst/>
          </a:prstGeom>
        </p:spPr>
        <p:txBody>
          <a:bodyPr lIns="0" tIns="0" rIns="0" bIns="0" rtlCol="0" anchor="t">
            <a:spAutoFit/>
          </a:bodyPr>
          <a:lstStyle/>
          <a:p>
            <a:pPr algn="l">
              <a:lnSpc>
                <a:spcPts val="9031"/>
              </a:lnSpc>
            </a:pPr>
            <a:r>
              <a:rPr lang="en-US" sz="9031">
                <a:solidFill>
                  <a:srgbClr val="444443"/>
                </a:solidFill>
                <a:latin typeface="Muli Ultra-Bold"/>
              </a:rPr>
              <a:t>Data Understanding</a:t>
            </a:r>
          </a:p>
        </p:txBody>
      </p:sp>
      <p:sp>
        <p:nvSpPr>
          <p:cNvPr id="9" name="TextBox 9"/>
          <p:cNvSpPr txBox="1"/>
          <p:nvPr/>
        </p:nvSpPr>
        <p:spPr>
          <a:xfrm>
            <a:off x="8190612" y="6098760"/>
            <a:ext cx="3631483" cy="346229"/>
          </a:xfrm>
          <a:prstGeom prst="rect">
            <a:avLst/>
          </a:prstGeom>
        </p:spPr>
        <p:txBody>
          <a:bodyPr lIns="0" tIns="0" rIns="0" bIns="0" rtlCol="0" anchor="t">
            <a:spAutoFit/>
          </a:bodyPr>
          <a:lstStyle/>
          <a:p>
            <a:pPr marL="542376" lvl="1" indent="-271188" algn="l">
              <a:lnSpc>
                <a:spcPts val="2763"/>
              </a:lnSpc>
              <a:buFont typeface="Arial"/>
              <a:buChar char="•"/>
            </a:pPr>
            <a:r>
              <a:rPr lang="en-US" sz="2512">
                <a:solidFill>
                  <a:srgbClr val="FF914D"/>
                </a:solidFill>
                <a:latin typeface="Muli Bold"/>
              </a:rPr>
              <a:t>Stock Code</a:t>
            </a:r>
          </a:p>
        </p:txBody>
      </p:sp>
      <p:sp>
        <p:nvSpPr>
          <p:cNvPr id="10" name="TextBox 10"/>
          <p:cNvSpPr txBox="1"/>
          <p:nvPr/>
        </p:nvSpPr>
        <p:spPr>
          <a:xfrm>
            <a:off x="8491972" y="6446775"/>
            <a:ext cx="3451796" cy="691375"/>
          </a:xfrm>
          <a:prstGeom prst="rect">
            <a:avLst/>
          </a:prstGeom>
        </p:spPr>
        <p:txBody>
          <a:bodyPr lIns="0" tIns="0" rIns="0" bIns="0" rtlCol="0" anchor="t">
            <a:spAutoFit/>
          </a:bodyPr>
          <a:lstStyle/>
          <a:p>
            <a:pPr algn="l">
              <a:lnSpc>
                <a:spcPts val="2842"/>
              </a:lnSpc>
            </a:pPr>
            <a:r>
              <a:rPr lang="en-US" sz="2030">
                <a:solidFill>
                  <a:srgbClr val="737373"/>
                </a:solidFill>
                <a:latin typeface="Muli"/>
              </a:rPr>
              <a:t>Kode barang dalam gudang atau stok</a:t>
            </a:r>
          </a:p>
        </p:txBody>
      </p:sp>
      <p:sp>
        <p:nvSpPr>
          <p:cNvPr id="11" name="TextBox 11"/>
          <p:cNvSpPr txBox="1"/>
          <p:nvPr/>
        </p:nvSpPr>
        <p:spPr>
          <a:xfrm>
            <a:off x="8190612" y="7347700"/>
            <a:ext cx="3631483" cy="346229"/>
          </a:xfrm>
          <a:prstGeom prst="rect">
            <a:avLst/>
          </a:prstGeom>
        </p:spPr>
        <p:txBody>
          <a:bodyPr lIns="0" tIns="0" rIns="0" bIns="0" rtlCol="0" anchor="t">
            <a:spAutoFit/>
          </a:bodyPr>
          <a:lstStyle/>
          <a:p>
            <a:pPr marL="542376" lvl="1" indent="-271188" algn="l">
              <a:lnSpc>
                <a:spcPts val="2763"/>
              </a:lnSpc>
              <a:buFont typeface="Arial"/>
              <a:buChar char="•"/>
            </a:pPr>
            <a:r>
              <a:rPr lang="en-US" sz="2512">
                <a:solidFill>
                  <a:srgbClr val="FF914D"/>
                </a:solidFill>
                <a:latin typeface="Muli Bold"/>
              </a:rPr>
              <a:t>Description</a:t>
            </a:r>
          </a:p>
        </p:txBody>
      </p:sp>
      <p:sp>
        <p:nvSpPr>
          <p:cNvPr id="12" name="TextBox 12"/>
          <p:cNvSpPr txBox="1"/>
          <p:nvPr/>
        </p:nvSpPr>
        <p:spPr>
          <a:xfrm>
            <a:off x="8491972" y="7695714"/>
            <a:ext cx="3451796" cy="691375"/>
          </a:xfrm>
          <a:prstGeom prst="rect">
            <a:avLst/>
          </a:prstGeom>
        </p:spPr>
        <p:txBody>
          <a:bodyPr lIns="0" tIns="0" rIns="0" bIns="0" rtlCol="0" anchor="t">
            <a:spAutoFit/>
          </a:bodyPr>
          <a:lstStyle/>
          <a:p>
            <a:pPr algn="l">
              <a:lnSpc>
                <a:spcPts val="2842"/>
              </a:lnSpc>
            </a:pPr>
            <a:r>
              <a:rPr lang="en-US" sz="2030">
                <a:solidFill>
                  <a:srgbClr val="737373"/>
                </a:solidFill>
                <a:latin typeface="Muli"/>
              </a:rPr>
              <a:t>Deskripsi dari barang yang dibeli</a:t>
            </a:r>
          </a:p>
        </p:txBody>
      </p:sp>
      <p:sp>
        <p:nvSpPr>
          <p:cNvPr id="13" name="TextBox 13"/>
          <p:cNvSpPr txBox="1"/>
          <p:nvPr/>
        </p:nvSpPr>
        <p:spPr>
          <a:xfrm>
            <a:off x="8190612" y="8596639"/>
            <a:ext cx="3631483" cy="346229"/>
          </a:xfrm>
          <a:prstGeom prst="rect">
            <a:avLst/>
          </a:prstGeom>
        </p:spPr>
        <p:txBody>
          <a:bodyPr lIns="0" tIns="0" rIns="0" bIns="0" rtlCol="0" anchor="t">
            <a:spAutoFit/>
          </a:bodyPr>
          <a:lstStyle/>
          <a:p>
            <a:pPr marL="542376" lvl="1" indent="-271188" algn="l">
              <a:lnSpc>
                <a:spcPts val="2763"/>
              </a:lnSpc>
              <a:buFont typeface="Arial"/>
              <a:buChar char="•"/>
            </a:pPr>
            <a:r>
              <a:rPr lang="en-US" sz="2512">
                <a:solidFill>
                  <a:srgbClr val="FF914D"/>
                </a:solidFill>
                <a:latin typeface="Muli Bold"/>
              </a:rPr>
              <a:t>Quantity</a:t>
            </a:r>
          </a:p>
        </p:txBody>
      </p:sp>
      <p:sp>
        <p:nvSpPr>
          <p:cNvPr id="14" name="TextBox 14"/>
          <p:cNvSpPr txBox="1"/>
          <p:nvPr/>
        </p:nvSpPr>
        <p:spPr>
          <a:xfrm>
            <a:off x="8491972" y="8944653"/>
            <a:ext cx="3451796" cy="691375"/>
          </a:xfrm>
          <a:prstGeom prst="rect">
            <a:avLst/>
          </a:prstGeom>
        </p:spPr>
        <p:txBody>
          <a:bodyPr lIns="0" tIns="0" rIns="0" bIns="0" rtlCol="0" anchor="t">
            <a:spAutoFit/>
          </a:bodyPr>
          <a:lstStyle/>
          <a:p>
            <a:pPr algn="l">
              <a:lnSpc>
                <a:spcPts val="2842"/>
              </a:lnSpc>
            </a:pPr>
            <a:r>
              <a:rPr lang="en-US" sz="2030">
                <a:solidFill>
                  <a:srgbClr val="737373"/>
                </a:solidFill>
                <a:latin typeface="Muli"/>
              </a:rPr>
              <a:t>Kuantitas barang yang dibeli dari tiap transaksi</a:t>
            </a:r>
          </a:p>
        </p:txBody>
      </p:sp>
      <p:sp>
        <p:nvSpPr>
          <p:cNvPr id="15" name="TextBox 15"/>
          <p:cNvSpPr txBox="1"/>
          <p:nvPr/>
        </p:nvSpPr>
        <p:spPr>
          <a:xfrm>
            <a:off x="12848644" y="4849821"/>
            <a:ext cx="3631483" cy="346229"/>
          </a:xfrm>
          <a:prstGeom prst="rect">
            <a:avLst/>
          </a:prstGeom>
        </p:spPr>
        <p:txBody>
          <a:bodyPr lIns="0" tIns="0" rIns="0" bIns="0" rtlCol="0" anchor="t">
            <a:spAutoFit/>
          </a:bodyPr>
          <a:lstStyle/>
          <a:p>
            <a:pPr marL="542376" lvl="1" indent="-271188" algn="l">
              <a:lnSpc>
                <a:spcPts val="2763"/>
              </a:lnSpc>
              <a:buFont typeface="Arial"/>
              <a:buChar char="•"/>
            </a:pPr>
            <a:r>
              <a:rPr lang="en-US" sz="2512">
                <a:solidFill>
                  <a:srgbClr val="FF914D"/>
                </a:solidFill>
                <a:latin typeface="Muli Bold"/>
              </a:rPr>
              <a:t>Invoice Date</a:t>
            </a:r>
          </a:p>
        </p:txBody>
      </p:sp>
      <p:sp>
        <p:nvSpPr>
          <p:cNvPr id="16" name="TextBox 16"/>
          <p:cNvSpPr txBox="1"/>
          <p:nvPr/>
        </p:nvSpPr>
        <p:spPr>
          <a:xfrm>
            <a:off x="13150004" y="5197835"/>
            <a:ext cx="3451796" cy="691375"/>
          </a:xfrm>
          <a:prstGeom prst="rect">
            <a:avLst/>
          </a:prstGeom>
        </p:spPr>
        <p:txBody>
          <a:bodyPr lIns="0" tIns="0" rIns="0" bIns="0" rtlCol="0" anchor="t">
            <a:spAutoFit/>
          </a:bodyPr>
          <a:lstStyle/>
          <a:p>
            <a:pPr algn="l">
              <a:lnSpc>
                <a:spcPts val="2842"/>
              </a:lnSpc>
            </a:pPr>
            <a:r>
              <a:rPr lang="en-US" sz="2030">
                <a:solidFill>
                  <a:srgbClr val="737373"/>
                </a:solidFill>
                <a:latin typeface="Muli"/>
              </a:rPr>
              <a:t>Tanggal dan waktu transaksi dilakukan</a:t>
            </a:r>
          </a:p>
        </p:txBody>
      </p:sp>
      <p:sp>
        <p:nvSpPr>
          <p:cNvPr id="17" name="TextBox 17"/>
          <p:cNvSpPr txBox="1"/>
          <p:nvPr/>
        </p:nvSpPr>
        <p:spPr>
          <a:xfrm>
            <a:off x="12848644" y="6098760"/>
            <a:ext cx="3631483" cy="346229"/>
          </a:xfrm>
          <a:prstGeom prst="rect">
            <a:avLst/>
          </a:prstGeom>
        </p:spPr>
        <p:txBody>
          <a:bodyPr lIns="0" tIns="0" rIns="0" bIns="0" rtlCol="0" anchor="t">
            <a:spAutoFit/>
          </a:bodyPr>
          <a:lstStyle/>
          <a:p>
            <a:pPr marL="542376" lvl="1" indent="-271188" algn="l">
              <a:lnSpc>
                <a:spcPts val="2763"/>
              </a:lnSpc>
              <a:buFont typeface="Arial"/>
              <a:buChar char="•"/>
            </a:pPr>
            <a:r>
              <a:rPr lang="en-US" sz="2512">
                <a:solidFill>
                  <a:srgbClr val="FF914D"/>
                </a:solidFill>
                <a:latin typeface="Muli Bold"/>
              </a:rPr>
              <a:t>Unit Price</a:t>
            </a:r>
          </a:p>
        </p:txBody>
      </p:sp>
      <p:sp>
        <p:nvSpPr>
          <p:cNvPr id="18" name="TextBox 18"/>
          <p:cNvSpPr txBox="1"/>
          <p:nvPr/>
        </p:nvSpPr>
        <p:spPr>
          <a:xfrm>
            <a:off x="13150004" y="6446775"/>
            <a:ext cx="3451796" cy="338950"/>
          </a:xfrm>
          <a:prstGeom prst="rect">
            <a:avLst/>
          </a:prstGeom>
        </p:spPr>
        <p:txBody>
          <a:bodyPr lIns="0" tIns="0" rIns="0" bIns="0" rtlCol="0" anchor="t">
            <a:spAutoFit/>
          </a:bodyPr>
          <a:lstStyle/>
          <a:p>
            <a:pPr algn="l">
              <a:lnSpc>
                <a:spcPts val="2842"/>
              </a:lnSpc>
            </a:pPr>
            <a:r>
              <a:rPr lang="en-US" sz="2030">
                <a:solidFill>
                  <a:srgbClr val="737373"/>
                </a:solidFill>
                <a:latin typeface="Muli"/>
              </a:rPr>
              <a:t>Harga barang per unit</a:t>
            </a:r>
          </a:p>
        </p:txBody>
      </p:sp>
      <p:sp>
        <p:nvSpPr>
          <p:cNvPr id="19" name="TextBox 19"/>
          <p:cNvSpPr txBox="1"/>
          <p:nvPr/>
        </p:nvSpPr>
        <p:spPr>
          <a:xfrm>
            <a:off x="12848644" y="7347700"/>
            <a:ext cx="3631483" cy="346229"/>
          </a:xfrm>
          <a:prstGeom prst="rect">
            <a:avLst/>
          </a:prstGeom>
        </p:spPr>
        <p:txBody>
          <a:bodyPr lIns="0" tIns="0" rIns="0" bIns="0" rtlCol="0" anchor="t">
            <a:spAutoFit/>
          </a:bodyPr>
          <a:lstStyle/>
          <a:p>
            <a:pPr marL="542376" lvl="1" indent="-271188" algn="l">
              <a:lnSpc>
                <a:spcPts val="2763"/>
              </a:lnSpc>
              <a:buFont typeface="Arial"/>
              <a:buChar char="•"/>
            </a:pPr>
            <a:r>
              <a:rPr lang="en-US" sz="2512">
                <a:solidFill>
                  <a:srgbClr val="FF914D"/>
                </a:solidFill>
                <a:latin typeface="Muli Bold"/>
              </a:rPr>
              <a:t>Customer ID</a:t>
            </a:r>
          </a:p>
        </p:txBody>
      </p:sp>
      <p:sp>
        <p:nvSpPr>
          <p:cNvPr id="20" name="TextBox 20"/>
          <p:cNvSpPr txBox="1"/>
          <p:nvPr/>
        </p:nvSpPr>
        <p:spPr>
          <a:xfrm>
            <a:off x="13150004" y="7695714"/>
            <a:ext cx="3451796" cy="691375"/>
          </a:xfrm>
          <a:prstGeom prst="rect">
            <a:avLst/>
          </a:prstGeom>
        </p:spPr>
        <p:txBody>
          <a:bodyPr lIns="0" tIns="0" rIns="0" bIns="0" rtlCol="0" anchor="t">
            <a:spAutoFit/>
          </a:bodyPr>
          <a:lstStyle/>
          <a:p>
            <a:pPr algn="l">
              <a:lnSpc>
                <a:spcPts val="2842"/>
              </a:lnSpc>
            </a:pPr>
            <a:r>
              <a:rPr lang="en-US" sz="2030">
                <a:solidFill>
                  <a:srgbClr val="737373"/>
                </a:solidFill>
                <a:latin typeface="Muli"/>
              </a:rPr>
              <a:t>Nomor ID pelanggan dari tiap transaksi</a:t>
            </a:r>
          </a:p>
        </p:txBody>
      </p:sp>
      <p:sp>
        <p:nvSpPr>
          <p:cNvPr id="21" name="TextBox 21"/>
          <p:cNvSpPr txBox="1"/>
          <p:nvPr/>
        </p:nvSpPr>
        <p:spPr>
          <a:xfrm>
            <a:off x="12848644" y="8596639"/>
            <a:ext cx="3631483" cy="346229"/>
          </a:xfrm>
          <a:prstGeom prst="rect">
            <a:avLst/>
          </a:prstGeom>
        </p:spPr>
        <p:txBody>
          <a:bodyPr lIns="0" tIns="0" rIns="0" bIns="0" rtlCol="0" anchor="t">
            <a:spAutoFit/>
          </a:bodyPr>
          <a:lstStyle/>
          <a:p>
            <a:pPr marL="542376" lvl="1" indent="-271188" algn="l">
              <a:lnSpc>
                <a:spcPts val="2763"/>
              </a:lnSpc>
              <a:buFont typeface="Arial"/>
              <a:buChar char="•"/>
            </a:pPr>
            <a:r>
              <a:rPr lang="en-US" sz="2512">
                <a:solidFill>
                  <a:srgbClr val="FF914D"/>
                </a:solidFill>
                <a:latin typeface="Muli Bold"/>
              </a:rPr>
              <a:t>Country</a:t>
            </a:r>
          </a:p>
        </p:txBody>
      </p:sp>
      <p:sp>
        <p:nvSpPr>
          <p:cNvPr id="22" name="TextBox 22"/>
          <p:cNvSpPr txBox="1"/>
          <p:nvPr/>
        </p:nvSpPr>
        <p:spPr>
          <a:xfrm>
            <a:off x="13150004" y="8944653"/>
            <a:ext cx="3451796" cy="691375"/>
          </a:xfrm>
          <a:prstGeom prst="rect">
            <a:avLst/>
          </a:prstGeom>
        </p:spPr>
        <p:txBody>
          <a:bodyPr lIns="0" tIns="0" rIns="0" bIns="0" rtlCol="0" anchor="t">
            <a:spAutoFit/>
          </a:bodyPr>
          <a:lstStyle/>
          <a:p>
            <a:pPr algn="l">
              <a:lnSpc>
                <a:spcPts val="2842"/>
              </a:lnSpc>
            </a:pPr>
            <a:r>
              <a:rPr lang="en-US" sz="2030">
                <a:solidFill>
                  <a:srgbClr val="737373"/>
                </a:solidFill>
                <a:latin typeface="Muli"/>
              </a:rPr>
              <a:t>Asal kota pelanggan yang melakukan transaksi</a:t>
            </a:r>
          </a:p>
        </p:txBody>
      </p:sp>
      <p:sp>
        <p:nvSpPr>
          <p:cNvPr id="23" name="TextBox 23"/>
          <p:cNvSpPr txBox="1"/>
          <p:nvPr/>
        </p:nvSpPr>
        <p:spPr>
          <a:xfrm>
            <a:off x="1437525" y="8768441"/>
            <a:ext cx="6274413" cy="1043800"/>
          </a:xfrm>
          <a:prstGeom prst="rect">
            <a:avLst/>
          </a:prstGeom>
        </p:spPr>
        <p:txBody>
          <a:bodyPr lIns="0" tIns="0" rIns="0" bIns="0" rtlCol="0" anchor="t">
            <a:spAutoFit/>
          </a:bodyPr>
          <a:lstStyle/>
          <a:p>
            <a:pPr algn="l">
              <a:lnSpc>
                <a:spcPts val="2842"/>
              </a:lnSpc>
            </a:pPr>
            <a:r>
              <a:rPr lang="en-US" sz="2030">
                <a:solidFill>
                  <a:srgbClr val="737373"/>
                </a:solidFill>
                <a:latin typeface="Muli Bold"/>
              </a:rPr>
              <a:t>Sumber Dataset</a:t>
            </a:r>
          </a:p>
          <a:p>
            <a:pPr algn="l">
              <a:lnSpc>
                <a:spcPts val="2842"/>
              </a:lnSpc>
            </a:pPr>
            <a:r>
              <a:rPr lang="en-US" sz="2030" u="sng">
                <a:solidFill>
                  <a:srgbClr val="737373"/>
                </a:solidFill>
                <a:latin typeface="Muli"/>
                <a:hlinkClick r:id="rId3" tooltip="https://archive.ics.uci.edu/ml/machine-learning-databases/00352/Online%20Retail.xlsx"/>
              </a:rPr>
              <a:t>https://archive.ics.uci.edu/ml/machine-learning-databases/00352/Online%20Retail.xlsx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84300" y="8974076"/>
            <a:ext cx="1515971" cy="0"/>
          </a:xfrm>
          <a:prstGeom prst="line">
            <a:avLst/>
          </a:prstGeom>
          <a:ln w="19050" cap="flat">
            <a:solidFill>
              <a:srgbClr val="444443"/>
            </a:solidFill>
            <a:prstDash val="solid"/>
            <a:headEnd type="none" w="sm" len="sm"/>
            <a:tailEnd type="triangle" w="lg" len="med"/>
          </a:ln>
        </p:spPr>
      </p:sp>
      <p:sp>
        <p:nvSpPr>
          <p:cNvPr id="3" name="AutoShape 3"/>
          <p:cNvSpPr/>
          <p:nvPr/>
        </p:nvSpPr>
        <p:spPr>
          <a:xfrm>
            <a:off x="5427416" y="8974076"/>
            <a:ext cx="1515971" cy="0"/>
          </a:xfrm>
          <a:prstGeom prst="line">
            <a:avLst/>
          </a:prstGeom>
          <a:ln w="19050" cap="flat">
            <a:solidFill>
              <a:srgbClr val="444443"/>
            </a:solidFill>
            <a:prstDash val="solid"/>
            <a:headEnd type="none" w="sm" len="sm"/>
            <a:tailEnd type="triangle" w="lg" len="med"/>
          </a:ln>
        </p:spPr>
      </p:sp>
      <p:sp>
        <p:nvSpPr>
          <p:cNvPr id="4" name="AutoShape 4"/>
          <p:cNvSpPr/>
          <p:nvPr/>
        </p:nvSpPr>
        <p:spPr>
          <a:xfrm>
            <a:off x="9470533" y="8974076"/>
            <a:ext cx="1515971" cy="0"/>
          </a:xfrm>
          <a:prstGeom prst="line">
            <a:avLst/>
          </a:prstGeom>
          <a:ln w="19050" cap="flat">
            <a:solidFill>
              <a:srgbClr val="444443"/>
            </a:solidFill>
            <a:prstDash val="solid"/>
            <a:headEnd type="none" w="sm" len="sm"/>
            <a:tailEnd type="triangle" w="lg" len="med"/>
          </a:ln>
        </p:spPr>
      </p:sp>
      <p:sp>
        <p:nvSpPr>
          <p:cNvPr id="5" name="AutoShape 5"/>
          <p:cNvSpPr/>
          <p:nvPr/>
        </p:nvSpPr>
        <p:spPr>
          <a:xfrm>
            <a:off x="13509256" y="8974076"/>
            <a:ext cx="1515971" cy="0"/>
          </a:xfrm>
          <a:prstGeom prst="line">
            <a:avLst/>
          </a:prstGeom>
          <a:ln w="19050" cap="flat">
            <a:solidFill>
              <a:srgbClr val="444443"/>
            </a:solidFill>
            <a:prstDash val="solid"/>
            <a:headEnd type="none" w="sm" len="sm"/>
            <a:tailEnd type="triangle" w="lg" len="med"/>
          </a:ln>
        </p:spPr>
      </p:sp>
      <p:grpSp>
        <p:nvGrpSpPr>
          <p:cNvPr id="6" name="Group 6"/>
          <p:cNvGrpSpPr/>
          <p:nvPr/>
        </p:nvGrpSpPr>
        <p:grpSpPr>
          <a:xfrm>
            <a:off x="3073400" y="8670802"/>
            <a:ext cx="587498" cy="5874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73E0"/>
            </a:solidFill>
          </p:spPr>
        </p:sp>
        <p:sp>
          <p:nvSpPr>
            <p:cNvPr id="8" name="TextBox 8"/>
            <p:cNvSpPr txBox="1"/>
            <p:nvPr/>
          </p:nvSpPr>
          <p:spPr>
            <a:xfrm>
              <a:off x="76200" y="123825"/>
              <a:ext cx="660400" cy="612775"/>
            </a:xfrm>
            <a:prstGeom prst="rect">
              <a:avLst/>
            </a:prstGeom>
          </p:spPr>
          <p:txBody>
            <a:bodyPr lIns="50800" tIns="50800" rIns="50800" bIns="50800" rtlCol="0" anchor="ctr"/>
            <a:lstStyle/>
            <a:p>
              <a:pPr algn="ctr">
                <a:lnSpc>
                  <a:spcPts val="2536"/>
                </a:lnSpc>
              </a:pPr>
              <a:endParaRPr/>
            </a:p>
          </p:txBody>
        </p:sp>
      </p:grpSp>
      <p:grpSp>
        <p:nvGrpSpPr>
          <p:cNvPr id="9" name="Group 9"/>
          <p:cNvGrpSpPr/>
          <p:nvPr/>
        </p:nvGrpSpPr>
        <p:grpSpPr>
          <a:xfrm>
            <a:off x="7116516" y="8670802"/>
            <a:ext cx="587498" cy="58749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73E0"/>
            </a:solidFill>
          </p:spPr>
        </p:sp>
        <p:sp>
          <p:nvSpPr>
            <p:cNvPr id="11" name="TextBox 11"/>
            <p:cNvSpPr txBox="1"/>
            <p:nvPr/>
          </p:nvSpPr>
          <p:spPr>
            <a:xfrm>
              <a:off x="76200" y="123825"/>
              <a:ext cx="660400" cy="612775"/>
            </a:xfrm>
            <a:prstGeom prst="rect">
              <a:avLst/>
            </a:prstGeom>
          </p:spPr>
          <p:txBody>
            <a:bodyPr lIns="50800" tIns="50800" rIns="50800" bIns="50800" rtlCol="0" anchor="ctr"/>
            <a:lstStyle/>
            <a:p>
              <a:pPr algn="ctr">
                <a:lnSpc>
                  <a:spcPts val="2536"/>
                </a:lnSpc>
              </a:pPr>
              <a:endParaRPr/>
            </a:p>
          </p:txBody>
        </p:sp>
      </p:grpSp>
      <p:grpSp>
        <p:nvGrpSpPr>
          <p:cNvPr id="12" name="Group 12"/>
          <p:cNvGrpSpPr/>
          <p:nvPr/>
        </p:nvGrpSpPr>
        <p:grpSpPr>
          <a:xfrm>
            <a:off x="11159633" y="8670802"/>
            <a:ext cx="587498" cy="5874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73E0"/>
            </a:solidFill>
          </p:spPr>
        </p:sp>
        <p:sp>
          <p:nvSpPr>
            <p:cNvPr id="14" name="TextBox 14"/>
            <p:cNvSpPr txBox="1"/>
            <p:nvPr/>
          </p:nvSpPr>
          <p:spPr>
            <a:xfrm>
              <a:off x="76200" y="123825"/>
              <a:ext cx="660400" cy="612775"/>
            </a:xfrm>
            <a:prstGeom prst="rect">
              <a:avLst/>
            </a:prstGeom>
          </p:spPr>
          <p:txBody>
            <a:bodyPr lIns="50800" tIns="50800" rIns="50800" bIns="50800" rtlCol="0" anchor="ctr"/>
            <a:lstStyle/>
            <a:p>
              <a:pPr algn="ctr">
                <a:lnSpc>
                  <a:spcPts val="2536"/>
                </a:lnSpc>
              </a:pPr>
              <a:endParaRPr/>
            </a:p>
          </p:txBody>
        </p:sp>
      </p:grpSp>
      <p:grpSp>
        <p:nvGrpSpPr>
          <p:cNvPr id="15" name="Group 15"/>
          <p:cNvGrpSpPr/>
          <p:nvPr/>
        </p:nvGrpSpPr>
        <p:grpSpPr>
          <a:xfrm>
            <a:off x="15198356" y="8670802"/>
            <a:ext cx="587498" cy="58749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73E0"/>
            </a:solidFill>
          </p:spPr>
        </p:sp>
        <p:sp>
          <p:nvSpPr>
            <p:cNvPr id="17" name="TextBox 17"/>
            <p:cNvSpPr txBox="1"/>
            <p:nvPr/>
          </p:nvSpPr>
          <p:spPr>
            <a:xfrm>
              <a:off x="76200" y="123825"/>
              <a:ext cx="660400" cy="612775"/>
            </a:xfrm>
            <a:prstGeom prst="rect">
              <a:avLst/>
            </a:prstGeom>
          </p:spPr>
          <p:txBody>
            <a:bodyPr lIns="50800" tIns="50800" rIns="50800" bIns="50800" rtlCol="0" anchor="ctr"/>
            <a:lstStyle/>
            <a:p>
              <a:pPr algn="ctr">
                <a:lnSpc>
                  <a:spcPts val="2536"/>
                </a:lnSpc>
              </a:pPr>
              <a:endParaRPr/>
            </a:p>
          </p:txBody>
        </p:sp>
      </p:grpSp>
      <p:grpSp>
        <p:nvGrpSpPr>
          <p:cNvPr id="18" name="Group 18"/>
          <p:cNvGrpSpPr/>
          <p:nvPr/>
        </p:nvGrpSpPr>
        <p:grpSpPr>
          <a:xfrm>
            <a:off x="1384300" y="5377474"/>
            <a:ext cx="2276598" cy="659027"/>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grpSp>
        <p:nvGrpSpPr>
          <p:cNvPr id="20" name="Group 20"/>
          <p:cNvGrpSpPr/>
          <p:nvPr/>
        </p:nvGrpSpPr>
        <p:grpSpPr>
          <a:xfrm>
            <a:off x="5238544" y="5277491"/>
            <a:ext cx="2654344" cy="659027"/>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grpSp>
        <p:nvGrpSpPr>
          <p:cNvPr id="22" name="Group 22"/>
          <p:cNvGrpSpPr/>
          <p:nvPr/>
        </p:nvGrpSpPr>
        <p:grpSpPr>
          <a:xfrm>
            <a:off x="9286853" y="5425099"/>
            <a:ext cx="2654344" cy="659027"/>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grpSp>
        <p:nvGrpSpPr>
          <p:cNvPr id="24" name="Group 24"/>
          <p:cNvGrpSpPr/>
          <p:nvPr/>
        </p:nvGrpSpPr>
        <p:grpSpPr>
          <a:xfrm>
            <a:off x="13374931" y="5501362"/>
            <a:ext cx="1866539" cy="52555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26" name="Freeform 26"/>
          <p:cNvSpPr/>
          <p:nvPr/>
        </p:nvSpPr>
        <p:spPr>
          <a:xfrm>
            <a:off x="1384300" y="3134526"/>
            <a:ext cx="2276598" cy="2651061"/>
          </a:xfrm>
          <a:custGeom>
            <a:avLst/>
            <a:gdLst/>
            <a:ahLst/>
            <a:cxnLst/>
            <a:rect l="l" t="t" r="r" b="b"/>
            <a:pathLst>
              <a:path w="2276598" h="2651061">
                <a:moveTo>
                  <a:pt x="0" y="0"/>
                </a:moveTo>
                <a:lnTo>
                  <a:pt x="2276598" y="0"/>
                </a:lnTo>
                <a:lnTo>
                  <a:pt x="2276598" y="2651060"/>
                </a:lnTo>
                <a:lnTo>
                  <a:pt x="0" y="2651060"/>
                </a:lnTo>
                <a:lnTo>
                  <a:pt x="0" y="0"/>
                </a:lnTo>
                <a:close/>
              </a:path>
            </a:pathLst>
          </a:custGeom>
          <a:blipFill>
            <a:blip r:embed="rId2"/>
            <a:stretch>
              <a:fillRect/>
            </a:stretch>
          </a:blipFill>
        </p:spPr>
      </p:sp>
      <p:sp>
        <p:nvSpPr>
          <p:cNvPr id="27" name="Freeform 27"/>
          <p:cNvSpPr/>
          <p:nvPr/>
        </p:nvSpPr>
        <p:spPr>
          <a:xfrm>
            <a:off x="5383801" y="3278454"/>
            <a:ext cx="2295262" cy="2363204"/>
          </a:xfrm>
          <a:custGeom>
            <a:avLst/>
            <a:gdLst/>
            <a:ahLst/>
            <a:cxnLst/>
            <a:rect l="l" t="t" r="r" b="b"/>
            <a:pathLst>
              <a:path w="2295262" h="2363204">
                <a:moveTo>
                  <a:pt x="0" y="0"/>
                </a:moveTo>
                <a:lnTo>
                  <a:pt x="2295262" y="0"/>
                </a:lnTo>
                <a:lnTo>
                  <a:pt x="2295262" y="2363204"/>
                </a:lnTo>
                <a:lnTo>
                  <a:pt x="0" y="2363204"/>
                </a:lnTo>
                <a:lnTo>
                  <a:pt x="0" y="0"/>
                </a:lnTo>
                <a:close/>
              </a:path>
            </a:pathLst>
          </a:custGeom>
          <a:blipFill>
            <a:blip r:embed="rId3"/>
            <a:stretch>
              <a:fillRect/>
            </a:stretch>
          </a:blipFill>
        </p:spPr>
      </p:sp>
      <p:sp>
        <p:nvSpPr>
          <p:cNvPr id="28" name="Freeform 28"/>
          <p:cNvSpPr/>
          <p:nvPr/>
        </p:nvSpPr>
        <p:spPr>
          <a:xfrm>
            <a:off x="13610224" y="3134526"/>
            <a:ext cx="1415004" cy="2651061"/>
          </a:xfrm>
          <a:custGeom>
            <a:avLst/>
            <a:gdLst/>
            <a:ahLst/>
            <a:cxnLst/>
            <a:rect l="l" t="t" r="r" b="b"/>
            <a:pathLst>
              <a:path w="1415004" h="2651061">
                <a:moveTo>
                  <a:pt x="0" y="0"/>
                </a:moveTo>
                <a:lnTo>
                  <a:pt x="1415004" y="0"/>
                </a:lnTo>
                <a:lnTo>
                  <a:pt x="1415004" y="2651060"/>
                </a:lnTo>
                <a:lnTo>
                  <a:pt x="0" y="2651060"/>
                </a:lnTo>
                <a:lnTo>
                  <a:pt x="0" y="0"/>
                </a:lnTo>
                <a:close/>
              </a:path>
            </a:pathLst>
          </a:custGeom>
          <a:blipFill>
            <a:blip r:embed="rId4"/>
            <a:stretch>
              <a:fillRect/>
            </a:stretch>
          </a:blipFill>
        </p:spPr>
      </p:sp>
      <p:sp>
        <p:nvSpPr>
          <p:cNvPr id="29" name="Freeform 29"/>
          <p:cNvSpPr/>
          <p:nvPr/>
        </p:nvSpPr>
        <p:spPr>
          <a:xfrm>
            <a:off x="9470533" y="3278454"/>
            <a:ext cx="2102857" cy="2507132"/>
          </a:xfrm>
          <a:custGeom>
            <a:avLst/>
            <a:gdLst/>
            <a:ahLst/>
            <a:cxnLst/>
            <a:rect l="l" t="t" r="r" b="b"/>
            <a:pathLst>
              <a:path w="2102857" h="2507132">
                <a:moveTo>
                  <a:pt x="0" y="0"/>
                </a:moveTo>
                <a:lnTo>
                  <a:pt x="2102857" y="0"/>
                </a:lnTo>
                <a:lnTo>
                  <a:pt x="2102857" y="2507132"/>
                </a:lnTo>
                <a:lnTo>
                  <a:pt x="0" y="2507132"/>
                </a:lnTo>
                <a:lnTo>
                  <a:pt x="0" y="0"/>
                </a:lnTo>
                <a:close/>
              </a:path>
            </a:pathLst>
          </a:custGeom>
          <a:blipFill>
            <a:blip r:embed="rId5"/>
            <a:stretch>
              <a:fillRect/>
            </a:stretch>
          </a:blipFill>
        </p:spPr>
      </p:sp>
      <p:sp>
        <p:nvSpPr>
          <p:cNvPr id="30" name="TextBox 30"/>
          <p:cNvSpPr txBox="1"/>
          <p:nvPr/>
        </p:nvSpPr>
        <p:spPr>
          <a:xfrm>
            <a:off x="1384300" y="6903277"/>
            <a:ext cx="3390051" cy="330836"/>
          </a:xfrm>
          <a:prstGeom prst="rect">
            <a:avLst/>
          </a:prstGeom>
        </p:spPr>
        <p:txBody>
          <a:bodyPr lIns="0" tIns="0" rIns="0" bIns="0" rtlCol="0" anchor="t">
            <a:spAutoFit/>
          </a:bodyPr>
          <a:lstStyle/>
          <a:p>
            <a:pPr algn="l">
              <a:lnSpc>
                <a:spcPts val="2579"/>
              </a:lnSpc>
            </a:pPr>
            <a:r>
              <a:rPr lang="en-US" sz="2345">
                <a:solidFill>
                  <a:srgbClr val="FF914D"/>
                </a:solidFill>
                <a:latin typeface="Muli Bold"/>
              </a:rPr>
              <a:t>Data Cleaning</a:t>
            </a:r>
          </a:p>
        </p:txBody>
      </p:sp>
      <p:sp>
        <p:nvSpPr>
          <p:cNvPr id="31" name="TextBox 31"/>
          <p:cNvSpPr txBox="1"/>
          <p:nvPr/>
        </p:nvSpPr>
        <p:spPr>
          <a:xfrm>
            <a:off x="1384300" y="7679647"/>
            <a:ext cx="3222310" cy="647943"/>
          </a:xfrm>
          <a:prstGeom prst="rect">
            <a:avLst/>
          </a:prstGeom>
        </p:spPr>
        <p:txBody>
          <a:bodyPr lIns="0" tIns="0" rIns="0" bIns="0" rtlCol="0" anchor="t">
            <a:spAutoFit/>
          </a:bodyPr>
          <a:lstStyle/>
          <a:p>
            <a:pPr algn="l">
              <a:lnSpc>
                <a:spcPts val="2653"/>
              </a:lnSpc>
            </a:pPr>
            <a:r>
              <a:rPr lang="en-US" sz="1895">
                <a:solidFill>
                  <a:srgbClr val="737373"/>
                </a:solidFill>
                <a:latin typeface="Muli"/>
              </a:rPr>
              <a:t>Missing Value, Duplicate Value, Outlier</a:t>
            </a:r>
          </a:p>
        </p:txBody>
      </p:sp>
      <p:sp>
        <p:nvSpPr>
          <p:cNvPr id="32" name="TextBox 32"/>
          <p:cNvSpPr txBox="1"/>
          <p:nvPr/>
        </p:nvSpPr>
        <p:spPr>
          <a:xfrm>
            <a:off x="5427416" y="6903277"/>
            <a:ext cx="3390051" cy="330836"/>
          </a:xfrm>
          <a:prstGeom prst="rect">
            <a:avLst/>
          </a:prstGeom>
        </p:spPr>
        <p:txBody>
          <a:bodyPr lIns="0" tIns="0" rIns="0" bIns="0" rtlCol="0" anchor="t">
            <a:spAutoFit/>
          </a:bodyPr>
          <a:lstStyle/>
          <a:p>
            <a:pPr algn="l">
              <a:lnSpc>
                <a:spcPts val="2579"/>
              </a:lnSpc>
            </a:pPr>
            <a:r>
              <a:rPr lang="en-US" sz="2345">
                <a:solidFill>
                  <a:srgbClr val="FF914D"/>
                </a:solidFill>
                <a:latin typeface="Muli Bold"/>
              </a:rPr>
              <a:t>RFM Analysis</a:t>
            </a:r>
          </a:p>
        </p:txBody>
      </p:sp>
      <p:sp>
        <p:nvSpPr>
          <p:cNvPr id="33" name="TextBox 33"/>
          <p:cNvSpPr txBox="1"/>
          <p:nvPr/>
        </p:nvSpPr>
        <p:spPr>
          <a:xfrm>
            <a:off x="5427416" y="7679647"/>
            <a:ext cx="3222310" cy="647943"/>
          </a:xfrm>
          <a:prstGeom prst="rect">
            <a:avLst/>
          </a:prstGeom>
        </p:spPr>
        <p:txBody>
          <a:bodyPr lIns="0" tIns="0" rIns="0" bIns="0" rtlCol="0" anchor="t">
            <a:spAutoFit/>
          </a:bodyPr>
          <a:lstStyle/>
          <a:p>
            <a:pPr algn="l">
              <a:lnSpc>
                <a:spcPts val="2653"/>
              </a:lnSpc>
            </a:pPr>
            <a:r>
              <a:rPr lang="en-US" sz="1895">
                <a:solidFill>
                  <a:srgbClr val="737373"/>
                </a:solidFill>
                <a:latin typeface="Muli"/>
              </a:rPr>
              <a:t>Recency, Frequency, Monetary</a:t>
            </a:r>
          </a:p>
        </p:txBody>
      </p:sp>
      <p:sp>
        <p:nvSpPr>
          <p:cNvPr id="34" name="TextBox 34"/>
          <p:cNvSpPr txBox="1"/>
          <p:nvPr/>
        </p:nvSpPr>
        <p:spPr>
          <a:xfrm>
            <a:off x="13513649" y="6903277"/>
            <a:ext cx="3390051" cy="330836"/>
          </a:xfrm>
          <a:prstGeom prst="rect">
            <a:avLst/>
          </a:prstGeom>
        </p:spPr>
        <p:txBody>
          <a:bodyPr lIns="0" tIns="0" rIns="0" bIns="0" rtlCol="0" anchor="t">
            <a:spAutoFit/>
          </a:bodyPr>
          <a:lstStyle/>
          <a:p>
            <a:pPr algn="l">
              <a:lnSpc>
                <a:spcPts val="2579"/>
              </a:lnSpc>
            </a:pPr>
            <a:r>
              <a:rPr lang="en-US" sz="2345">
                <a:solidFill>
                  <a:srgbClr val="FF914D"/>
                </a:solidFill>
                <a:latin typeface="Muli Bold"/>
              </a:rPr>
              <a:t>Data Visualization</a:t>
            </a:r>
          </a:p>
        </p:txBody>
      </p:sp>
      <p:sp>
        <p:nvSpPr>
          <p:cNvPr id="35" name="TextBox 35"/>
          <p:cNvSpPr txBox="1"/>
          <p:nvPr/>
        </p:nvSpPr>
        <p:spPr>
          <a:xfrm>
            <a:off x="13513649" y="7679647"/>
            <a:ext cx="3222310" cy="318949"/>
          </a:xfrm>
          <a:prstGeom prst="rect">
            <a:avLst/>
          </a:prstGeom>
        </p:spPr>
        <p:txBody>
          <a:bodyPr lIns="0" tIns="0" rIns="0" bIns="0" rtlCol="0" anchor="t">
            <a:spAutoFit/>
          </a:bodyPr>
          <a:lstStyle/>
          <a:p>
            <a:pPr algn="l">
              <a:lnSpc>
                <a:spcPts val="2653"/>
              </a:lnSpc>
            </a:pPr>
            <a:r>
              <a:rPr lang="en-US" sz="1895">
                <a:solidFill>
                  <a:srgbClr val="737373"/>
                </a:solidFill>
                <a:latin typeface="Muli"/>
              </a:rPr>
              <a:t>Data Distribution</a:t>
            </a:r>
          </a:p>
        </p:txBody>
      </p:sp>
      <p:sp>
        <p:nvSpPr>
          <p:cNvPr id="36" name="TextBox 36"/>
          <p:cNvSpPr txBox="1"/>
          <p:nvPr/>
        </p:nvSpPr>
        <p:spPr>
          <a:xfrm>
            <a:off x="3098352" y="8781957"/>
            <a:ext cx="537594" cy="355662"/>
          </a:xfrm>
          <a:prstGeom prst="rect">
            <a:avLst/>
          </a:prstGeom>
        </p:spPr>
        <p:txBody>
          <a:bodyPr lIns="0" tIns="0" rIns="0" bIns="0" rtlCol="0" anchor="t">
            <a:spAutoFit/>
          </a:bodyPr>
          <a:lstStyle/>
          <a:p>
            <a:pPr algn="ctr">
              <a:lnSpc>
                <a:spcPts val="2729"/>
              </a:lnSpc>
            </a:pPr>
            <a:r>
              <a:rPr lang="en-US" sz="2274">
                <a:solidFill>
                  <a:srgbClr val="FFFFFF"/>
                </a:solidFill>
                <a:latin typeface="Muli Ultra-Bold"/>
              </a:rPr>
              <a:t>01</a:t>
            </a:r>
          </a:p>
        </p:txBody>
      </p:sp>
      <p:sp>
        <p:nvSpPr>
          <p:cNvPr id="37" name="TextBox 37"/>
          <p:cNvSpPr txBox="1"/>
          <p:nvPr/>
        </p:nvSpPr>
        <p:spPr>
          <a:xfrm>
            <a:off x="7141469" y="8791482"/>
            <a:ext cx="537594" cy="355662"/>
          </a:xfrm>
          <a:prstGeom prst="rect">
            <a:avLst/>
          </a:prstGeom>
        </p:spPr>
        <p:txBody>
          <a:bodyPr lIns="0" tIns="0" rIns="0" bIns="0" rtlCol="0" anchor="t">
            <a:spAutoFit/>
          </a:bodyPr>
          <a:lstStyle/>
          <a:p>
            <a:pPr algn="ctr">
              <a:lnSpc>
                <a:spcPts val="2729"/>
              </a:lnSpc>
            </a:pPr>
            <a:r>
              <a:rPr lang="en-US" sz="2274">
                <a:solidFill>
                  <a:srgbClr val="FFFFFF"/>
                </a:solidFill>
                <a:latin typeface="Muli Ultra-Bold"/>
              </a:rPr>
              <a:t>02</a:t>
            </a:r>
          </a:p>
        </p:txBody>
      </p:sp>
      <p:sp>
        <p:nvSpPr>
          <p:cNvPr id="38" name="TextBox 38"/>
          <p:cNvSpPr txBox="1"/>
          <p:nvPr/>
        </p:nvSpPr>
        <p:spPr>
          <a:xfrm>
            <a:off x="11182389" y="8791482"/>
            <a:ext cx="537594" cy="355662"/>
          </a:xfrm>
          <a:prstGeom prst="rect">
            <a:avLst/>
          </a:prstGeom>
        </p:spPr>
        <p:txBody>
          <a:bodyPr lIns="0" tIns="0" rIns="0" bIns="0" rtlCol="0" anchor="t">
            <a:spAutoFit/>
          </a:bodyPr>
          <a:lstStyle/>
          <a:p>
            <a:pPr algn="ctr">
              <a:lnSpc>
                <a:spcPts val="2729"/>
              </a:lnSpc>
            </a:pPr>
            <a:r>
              <a:rPr lang="en-US" sz="2274">
                <a:solidFill>
                  <a:srgbClr val="FFFFFF"/>
                </a:solidFill>
                <a:latin typeface="Muli Ultra-Bold"/>
              </a:rPr>
              <a:t>03</a:t>
            </a:r>
          </a:p>
        </p:txBody>
      </p:sp>
      <p:sp>
        <p:nvSpPr>
          <p:cNvPr id="39" name="TextBox 39"/>
          <p:cNvSpPr txBox="1"/>
          <p:nvPr/>
        </p:nvSpPr>
        <p:spPr>
          <a:xfrm>
            <a:off x="15223308" y="8791482"/>
            <a:ext cx="537594" cy="355662"/>
          </a:xfrm>
          <a:prstGeom prst="rect">
            <a:avLst/>
          </a:prstGeom>
        </p:spPr>
        <p:txBody>
          <a:bodyPr lIns="0" tIns="0" rIns="0" bIns="0" rtlCol="0" anchor="t">
            <a:spAutoFit/>
          </a:bodyPr>
          <a:lstStyle/>
          <a:p>
            <a:pPr algn="ctr">
              <a:lnSpc>
                <a:spcPts val="2729"/>
              </a:lnSpc>
            </a:pPr>
            <a:r>
              <a:rPr lang="en-US" sz="2274">
                <a:solidFill>
                  <a:srgbClr val="FFFFFF"/>
                </a:solidFill>
                <a:latin typeface="Muli Ultra-Bold"/>
              </a:rPr>
              <a:t>04</a:t>
            </a:r>
          </a:p>
        </p:txBody>
      </p:sp>
      <p:sp>
        <p:nvSpPr>
          <p:cNvPr id="40" name="TextBox 40"/>
          <p:cNvSpPr txBox="1"/>
          <p:nvPr/>
        </p:nvSpPr>
        <p:spPr>
          <a:xfrm>
            <a:off x="1384300" y="592446"/>
            <a:ext cx="16178912" cy="1200944"/>
          </a:xfrm>
          <a:prstGeom prst="rect">
            <a:avLst/>
          </a:prstGeom>
        </p:spPr>
        <p:txBody>
          <a:bodyPr lIns="0" tIns="0" rIns="0" bIns="0" rtlCol="0" anchor="t">
            <a:spAutoFit/>
          </a:bodyPr>
          <a:lstStyle/>
          <a:p>
            <a:pPr algn="l">
              <a:lnSpc>
                <a:spcPts val="9031"/>
              </a:lnSpc>
            </a:pPr>
            <a:r>
              <a:rPr lang="en-US" sz="9031">
                <a:solidFill>
                  <a:srgbClr val="444443"/>
                </a:solidFill>
                <a:latin typeface="Muli Ultra-Bold"/>
              </a:rPr>
              <a:t>Data Preprocessing</a:t>
            </a:r>
          </a:p>
        </p:txBody>
      </p:sp>
      <p:sp>
        <p:nvSpPr>
          <p:cNvPr id="41" name="TextBox 41"/>
          <p:cNvSpPr txBox="1"/>
          <p:nvPr/>
        </p:nvSpPr>
        <p:spPr>
          <a:xfrm>
            <a:off x="9470533" y="6903277"/>
            <a:ext cx="3222310" cy="330836"/>
          </a:xfrm>
          <a:prstGeom prst="rect">
            <a:avLst/>
          </a:prstGeom>
        </p:spPr>
        <p:txBody>
          <a:bodyPr lIns="0" tIns="0" rIns="0" bIns="0" rtlCol="0" anchor="t">
            <a:spAutoFit/>
          </a:bodyPr>
          <a:lstStyle/>
          <a:p>
            <a:pPr algn="l">
              <a:lnSpc>
                <a:spcPts val="2579"/>
              </a:lnSpc>
            </a:pPr>
            <a:r>
              <a:rPr lang="en-US" sz="2345">
                <a:solidFill>
                  <a:srgbClr val="FF914D"/>
                </a:solidFill>
                <a:latin typeface="Muli Bold"/>
              </a:rPr>
              <a:t>Data Transformation</a:t>
            </a:r>
          </a:p>
        </p:txBody>
      </p:sp>
      <p:sp>
        <p:nvSpPr>
          <p:cNvPr id="42" name="TextBox 42"/>
          <p:cNvSpPr txBox="1"/>
          <p:nvPr/>
        </p:nvSpPr>
        <p:spPr>
          <a:xfrm>
            <a:off x="9470533" y="7679647"/>
            <a:ext cx="3222310" cy="647943"/>
          </a:xfrm>
          <a:prstGeom prst="rect">
            <a:avLst/>
          </a:prstGeom>
        </p:spPr>
        <p:txBody>
          <a:bodyPr lIns="0" tIns="0" rIns="0" bIns="0" rtlCol="0" anchor="t">
            <a:spAutoFit/>
          </a:bodyPr>
          <a:lstStyle/>
          <a:p>
            <a:pPr algn="l">
              <a:lnSpc>
                <a:spcPts val="2653"/>
              </a:lnSpc>
            </a:pPr>
            <a:r>
              <a:rPr lang="en-US" sz="1895">
                <a:solidFill>
                  <a:srgbClr val="737373"/>
                </a:solidFill>
                <a:latin typeface="Muli"/>
              </a:rPr>
              <a:t>Feature Engineering, One Hot Encoding, Scaling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28582" y="699750"/>
            <a:ext cx="8273894" cy="8273894"/>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sp>
        <p:nvSpPr>
          <p:cNvPr id="4" name="Freeform 4"/>
          <p:cNvSpPr/>
          <p:nvPr/>
        </p:nvSpPr>
        <p:spPr>
          <a:xfrm>
            <a:off x="11193517" y="1375246"/>
            <a:ext cx="5944025" cy="6921717"/>
          </a:xfrm>
          <a:custGeom>
            <a:avLst/>
            <a:gdLst/>
            <a:ahLst/>
            <a:cxnLst/>
            <a:rect l="l" t="t" r="r" b="b"/>
            <a:pathLst>
              <a:path w="5944025" h="6921717">
                <a:moveTo>
                  <a:pt x="0" y="0"/>
                </a:moveTo>
                <a:lnTo>
                  <a:pt x="5944024" y="0"/>
                </a:lnTo>
                <a:lnTo>
                  <a:pt x="5944024" y="6921717"/>
                </a:lnTo>
                <a:lnTo>
                  <a:pt x="0" y="6921717"/>
                </a:lnTo>
                <a:lnTo>
                  <a:pt x="0" y="0"/>
                </a:lnTo>
                <a:close/>
              </a:path>
            </a:pathLst>
          </a:custGeom>
          <a:blipFill>
            <a:blip r:embed="rId2"/>
            <a:stretch>
              <a:fillRect/>
            </a:stretch>
          </a:blipFill>
        </p:spPr>
      </p:sp>
      <p:sp>
        <p:nvSpPr>
          <p:cNvPr id="5" name="Freeform 5"/>
          <p:cNvSpPr/>
          <p:nvPr/>
        </p:nvSpPr>
        <p:spPr>
          <a:xfrm>
            <a:off x="10804170" y="4153734"/>
            <a:ext cx="6722718" cy="6921717"/>
          </a:xfrm>
          <a:custGeom>
            <a:avLst/>
            <a:gdLst/>
            <a:ahLst/>
            <a:cxnLst/>
            <a:rect l="l" t="t" r="r" b="b"/>
            <a:pathLst>
              <a:path w="6722718" h="6921717">
                <a:moveTo>
                  <a:pt x="0" y="0"/>
                </a:moveTo>
                <a:lnTo>
                  <a:pt x="6722718" y="0"/>
                </a:lnTo>
                <a:lnTo>
                  <a:pt x="6722718" y="6921717"/>
                </a:lnTo>
                <a:lnTo>
                  <a:pt x="0" y="6921717"/>
                </a:lnTo>
                <a:lnTo>
                  <a:pt x="0" y="0"/>
                </a:lnTo>
                <a:close/>
              </a:path>
            </a:pathLst>
          </a:custGeom>
          <a:blipFill>
            <a:blip r:embed="rId3"/>
            <a:stretch>
              <a:fillRect/>
            </a:stretch>
          </a:blipFill>
        </p:spPr>
      </p:sp>
      <p:sp>
        <p:nvSpPr>
          <p:cNvPr id="6" name="Freeform 6"/>
          <p:cNvSpPr/>
          <p:nvPr/>
        </p:nvSpPr>
        <p:spPr>
          <a:xfrm>
            <a:off x="1384300" y="5851338"/>
            <a:ext cx="6899093" cy="4262410"/>
          </a:xfrm>
          <a:custGeom>
            <a:avLst/>
            <a:gdLst/>
            <a:ahLst/>
            <a:cxnLst/>
            <a:rect l="l" t="t" r="r" b="b"/>
            <a:pathLst>
              <a:path w="6899093" h="4262410">
                <a:moveTo>
                  <a:pt x="0" y="0"/>
                </a:moveTo>
                <a:lnTo>
                  <a:pt x="6899093" y="0"/>
                </a:lnTo>
                <a:lnTo>
                  <a:pt x="6899093" y="4262410"/>
                </a:lnTo>
                <a:lnTo>
                  <a:pt x="0" y="4262410"/>
                </a:lnTo>
                <a:lnTo>
                  <a:pt x="0" y="0"/>
                </a:lnTo>
                <a:close/>
              </a:path>
            </a:pathLst>
          </a:custGeom>
          <a:blipFill>
            <a:blip r:embed="rId4"/>
            <a:stretch>
              <a:fillRect/>
            </a:stretch>
          </a:blipFill>
        </p:spPr>
      </p:sp>
      <p:sp>
        <p:nvSpPr>
          <p:cNvPr id="7" name="TextBox 7"/>
          <p:cNvSpPr txBox="1"/>
          <p:nvPr/>
        </p:nvSpPr>
        <p:spPr>
          <a:xfrm>
            <a:off x="1384300" y="2611074"/>
            <a:ext cx="7427170" cy="701039"/>
          </a:xfrm>
          <a:prstGeom prst="rect">
            <a:avLst/>
          </a:prstGeom>
        </p:spPr>
        <p:txBody>
          <a:bodyPr lIns="0" tIns="0" rIns="0" bIns="0" rtlCol="0" anchor="t">
            <a:spAutoFit/>
          </a:bodyPr>
          <a:lstStyle/>
          <a:p>
            <a:pPr algn="l">
              <a:lnSpc>
                <a:spcPts val="5558"/>
              </a:lnSpc>
            </a:pPr>
            <a:r>
              <a:rPr lang="en-US" sz="4632">
                <a:solidFill>
                  <a:srgbClr val="FF914D"/>
                </a:solidFill>
                <a:latin typeface="Muli Ultra-Bold"/>
              </a:rPr>
              <a:t>Clustering With K-Means</a:t>
            </a:r>
          </a:p>
        </p:txBody>
      </p:sp>
      <p:sp>
        <p:nvSpPr>
          <p:cNvPr id="8" name="TextBox 8"/>
          <p:cNvSpPr txBox="1"/>
          <p:nvPr/>
        </p:nvSpPr>
        <p:spPr>
          <a:xfrm>
            <a:off x="1384300" y="3512138"/>
            <a:ext cx="8411586" cy="2101075"/>
          </a:xfrm>
          <a:prstGeom prst="rect">
            <a:avLst/>
          </a:prstGeom>
        </p:spPr>
        <p:txBody>
          <a:bodyPr lIns="0" tIns="0" rIns="0" bIns="0" rtlCol="0" anchor="t">
            <a:spAutoFit/>
          </a:bodyPr>
          <a:lstStyle/>
          <a:p>
            <a:pPr algn="l">
              <a:lnSpc>
                <a:spcPts val="2842"/>
              </a:lnSpc>
            </a:pPr>
            <a:r>
              <a:rPr lang="en-US" sz="2030">
                <a:solidFill>
                  <a:srgbClr val="737373"/>
                </a:solidFill>
                <a:latin typeface="Muli"/>
              </a:rPr>
              <a:t> Algoritma ini bekerja dengan cara membagi data menjadi n cluster, di mana setiap titik data di dalam cluster memiliki jarak minimal terhadap pusat clusternya. Pada kasus ini, nilai K terbaik yang diperoleh berdasarkan Silhouette Score adalah 6. Hal ini menunjukkan bahwa 6 adalah jumlah cluster yang paling optimal untuk mengelompokkan pelanggan berdasarkan perilaku pembelian mereka.</a:t>
            </a:r>
          </a:p>
        </p:txBody>
      </p:sp>
      <p:sp>
        <p:nvSpPr>
          <p:cNvPr id="9" name="TextBox 9"/>
          <p:cNvSpPr txBox="1"/>
          <p:nvPr/>
        </p:nvSpPr>
        <p:spPr>
          <a:xfrm>
            <a:off x="1384300" y="1173554"/>
            <a:ext cx="8644282" cy="1200944"/>
          </a:xfrm>
          <a:prstGeom prst="rect">
            <a:avLst/>
          </a:prstGeom>
        </p:spPr>
        <p:txBody>
          <a:bodyPr lIns="0" tIns="0" rIns="0" bIns="0" rtlCol="0" anchor="t">
            <a:spAutoFit/>
          </a:bodyPr>
          <a:lstStyle/>
          <a:p>
            <a:pPr algn="l">
              <a:lnSpc>
                <a:spcPts val="9031"/>
              </a:lnSpc>
            </a:pPr>
            <a:r>
              <a:rPr lang="en-US" sz="9031">
                <a:solidFill>
                  <a:srgbClr val="444443"/>
                </a:solidFill>
                <a:latin typeface="Muli Ultra-Bold"/>
              </a:rPr>
              <a:t>Modelling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1358" y="1028700"/>
            <a:ext cx="6512681" cy="10525545"/>
          </a:xfrm>
          <a:custGeom>
            <a:avLst/>
            <a:gdLst/>
            <a:ahLst/>
            <a:cxnLst/>
            <a:rect l="l" t="t" r="r" b="b"/>
            <a:pathLst>
              <a:path w="6512681" h="10525545">
                <a:moveTo>
                  <a:pt x="0" y="0"/>
                </a:moveTo>
                <a:lnTo>
                  <a:pt x="6512681" y="0"/>
                </a:lnTo>
                <a:lnTo>
                  <a:pt x="6512681" y="10525545"/>
                </a:lnTo>
                <a:lnTo>
                  <a:pt x="0" y="10525545"/>
                </a:lnTo>
                <a:lnTo>
                  <a:pt x="0" y="0"/>
                </a:lnTo>
                <a:close/>
              </a:path>
            </a:pathLst>
          </a:custGeom>
          <a:blipFill>
            <a:blip r:embed="rId2"/>
            <a:stretch>
              <a:fillRect/>
            </a:stretch>
          </a:blipFill>
        </p:spPr>
      </p:sp>
      <p:grpSp>
        <p:nvGrpSpPr>
          <p:cNvPr id="3" name="Group 3"/>
          <p:cNvGrpSpPr/>
          <p:nvPr/>
        </p:nvGrpSpPr>
        <p:grpSpPr>
          <a:xfrm rot="5400000">
            <a:off x="-2677478" y="3653553"/>
            <a:ext cx="12969250" cy="6081696"/>
            <a:chOff x="0" y="0"/>
            <a:chExt cx="866650" cy="406400"/>
          </a:xfrm>
        </p:grpSpPr>
        <p:sp>
          <p:nvSpPr>
            <p:cNvPr id="4" name="Freeform 4"/>
            <p:cNvSpPr/>
            <p:nvPr/>
          </p:nvSpPr>
          <p:spPr>
            <a:xfrm>
              <a:off x="0" y="0"/>
              <a:ext cx="866650" cy="406400"/>
            </a:xfrm>
            <a:custGeom>
              <a:avLst/>
              <a:gdLst/>
              <a:ahLst/>
              <a:cxnLst/>
              <a:rect l="l" t="t" r="r" b="b"/>
              <a:pathLst>
                <a:path w="866650" h="406400">
                  <a:moveTo>
                    <a:pt x="663450" y="0"/>
                  </a:moveTo>
                  <a:cubicBezTo>
                    <a:pt x="775674" y="0"/>
                    <a:pt x="866650" y="90976"/>
                    <a:pt x="866650" y="203200"/>
                  </a:cubicBezTo>
                  <a:cubicBezTo>
                    <a:pt x="866650" y="315424"/>
                    <a:pt x="775674" y="406400"/>
                    <a:pt x="663450" y="406400"/>
                  </a:cubicBezTo>
                  <a:lnTo>
                    <a:pt x="203200" y="406400"/>
                  </a:lnTo>
                  <a:cubicBezTo>
                    <a:pt x="90976" y="406400"/>
                    <a:pt x="0" y="315424"/>
                    <a:pt x="0" y="203200"/>
                  </a:cubicBezTo>
                  <a:cubicBezTo>
                    <a:pt x="0" y="90976"/>
                    <a:pt x="90976" y="0"/>
                    <a:pt x="203200" y="0"/>
                  </a:cubicBezTo>
                  <a:close/>
                </a:path>
              </a:pathLst>
            </a:custGeom>
            <a:solidFill>
              <a:srgbClr val="737373">
                <a:alpha val="4706"/>
              </a:srgbClr>
            </a:solidFill>
          </p:spPr>
        </p:sp>
        <p:sp>
          <p:nvSpPr>
            <p:cNvPr id="5" name="TextBox 5"/>
            <p:cNvSpPr txBox="1"/>
            <p:nvPr/>
          </p:nvSpPr>
          <p:spPr>
            <a:xfrm>
              <a:off x="0" y="47625"/>
              <a:ext cx="866650" cy="358775"/>
            </a:xfrm>
            <a:prstGeom prst="rect">
              <a:avLst/>
            </a:prstGeom>
          </p:spPr>
          <p:txBody>
            <a:bodyPr lIns="50800" tIns="50800" rIns="50800" bIns="50800" rtlCol="0" anchor="ctr"/>
            <a:lstStyle/>
            <a:p>
              <a:pPr algn="ctr">
                <a:lnSpc>
                  <a:spcPts val="2536"/>
                </a:lnSpc>
              </a:pPr>
              <a:endParaRPr/>
            </a:p>
          </p:txBody>
        </p:sp>
      </p:grpSp>
      <p:sp>
        <p:nvSpPr>
          <p:cNvPr id="6" name="Freeform 6"/>
          <p:cNvSpPr/>
          <p:nvPr/>
        </p:nvSpPr>
        <p:spPr>
          <a:xfrm>
            <a:off x="8579343" y="1424665"/>
            <a:ext cx="7676248" cy="6914638"/>
          </a:xfrm>
          <a:custGeom>
            <a:avLst/>
            <a:gdLst/>
            <a:ahLst/>
            <a:cxnLst/>
            <a:rect l="l" t="t" r="r" b="b"/>
            <a:pathLst>
              <a:path w="7676248" h="6914638">
                <a:moveTo>
                  <a:pt x="0" y="0"/>
                </a:moveTo>
                <a:lnTo>
                  <a:pt x="7676248" y="0"/>
                </a:lnTo>
                <a:lnTo>
                  <a:pt x="7676248" y="6914638"/>
                </a:lnTo>
                <a:lnTo>
                  <a:pt x="0" y="6914638"/>
                </a:lnTo>
                <a:lnTo>
                  <a:pt x="0" y="0"/>
                </a:lnTo>
                <a:close/>
              </a:path>
            </a:pathLst>
          </a:custGeom>
          <a:blipFill>
            <a:blip r:embed="rId3"/>
            <a:stretch>
              <a:fillRect t="-3852"/>
            </a:stretch>
          </a:blipFill>
        </p:spPr>
      </p:sp>
      <p:sp>
        <p:nvSpPr>
          <p:cNvPr id="7" name="TextBox 7"/>
          <p:cNvSpPr txBox="1"/>
          <p:nvPr/>
        </p:nvSpPr>
        <p:spPr>
          <a:xfrm>
            <a:off x="7333325" y="474306"/>
            <a:ext cx="10168284" cy="691375"/>
          </a:xfrm>
          <a:prstGeom prst="rect">
            <a:avLst/>
          </a:prstGeom>
        </p:spPr>
        <p:txBody>
          <a:bodyPr lIns="0" tIns="0" rIns="0" bIns="0" rtlCol="0" anchor="t">
            <a:spAutoFit/>
          </a:bodyPr>
          <a:lstStyle/>
          <a:p>
            <a:pPr algn="l">
              <a:lnSpc>
                <a:spcPts val="2842"/>
              </a:lnSpc>
            </a:pPr>
            <a:r>
              <a:rPr lang="en-US" sz="2030">
                <a:solidFill>
                  <a:srgbClr val="737373"/>
                </a:solidFill>
                <a:latin typeface="Muli"/>
              </a:rPr>
              <a:t>Berikut adalah grafik scatter plot yang menunjukkan hasil analisis cluster dari data pembelian pelanggan berdasarkan Recency, Monetary, Frequency dan Country_UK.</a:t>
            </a:r>
          </a:p>
        </p:txBody>
      </p:sp>
      <p:sp>
        <p:nvSpPr>
          <p:cNvPr id="8" name="TextBox 8"/>
          <p:cNvSpPr txBox="1"/>
          <p:nvPr/>
        </p:nvSpPr>
        <p:spPr>
          <a:xfrm>
            <a:off x="7333325" y="8541138"/>
            <a:ext cx="10348769" cy="1396225"/>
          </a:xfrm>
          <a:prstGeom prst="rect">
            <a:avLst/>
          </a:prstGeom>
        </p:spPr>
        <p:txBody>
          <a:bodyPr lIns="0" tIns="0" rIns="0" bIns="0" rtlCol="0" anchor="t">
            <a:spAutoFit/>
          </a:bodyPr>
          <a:lstStyle/>
          <a:p>
            <a:pPr algn="l">
              <a:lnSpc>
                <a:spcPts val="2842"/>
              </a:lnSpc>
            </a:pPr>
            <a:r>
              <a:rPr lang="en-US" sz="2030">
                <a:solidFill>
                  <a:srgbClr val="737373"/>
                </a:solidFill>
                <a:latin typeface="Muli"/>
              </a:rPr>
              <a:t>Titik-titik pada plot ini diwarnai dengan warna berbeda yang mewakili 6 segmen pelanggan yang dihasilkan dari analisis cluster. Masing-masing segmen pelanggan memiliki karakteristik yang berbeda terkait dengan perilaku pembelian mereka, yang ditunjukkan oleh posisi titik-titik pada plot ini.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28535" y="1028700"/>
            <a:ext cx="4929512" cy="5740334"/>
          </a:xfrm>
          <a:custGeom>
            <a:avLst/>
            <a:gdLst/>
            <a:ahLst/>
            <a:cxnLst/>
            <a:rect l="l" t="t" r="r" b="b"/>
            <a:pathLst>
              <a:path w="4929512" h="5740334">
                <a:moveTo>
                  <a:pt x="0" y="0"/>
                </a:moveTo>
                <a:lnTo>
                  <a:pt x="4929512" y="0"/>
                </a:lnTo>
                <a:lnTo>
                  <a:pt x="4929512" y="5740334"/>
                </a:lnTo>
                <a:lnTo>
                  <a:pt x="0" y="5740334"/>
                </a:lnTo>
                <a:lnTo>
                  <a:pt x="0" y="0"/>
                </a:lnTo>
                <a:close/>
              </a:path>
            </a:pathLst>
          </a:custGeom>
          <a:blipFill>
            <a:blip r:embed="rId2"/>
            <a:stretch>
              <a:fillRect/>
            </a:stretch>
          </a:blipFill>
        </p:spPr>
      </p:sp>
      <p:grpSp>
        <p:nvGrpSpPr>
          <p:cNvPr id="3" name="Group 3"/>
          <p:cNvGrpSpPr/>
          <p:nvPr/>
        </p:nvGrpSpPr>
        <p:grpSpPr>
          <a:xfrm>
            <a:off x="1910557" y="5845809"/>
            <a:ext cx="5557785" cy="1333711"/>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44443">
                <a:alpha val="4706"/>
              </a:srgbClr>
            </a:solidFill>
          </p:spPr>
        </p:sp>
      </p:grpSp>
      <p:grpSp>
        <p:nvGrpSpPr>
          <p:cNvPr id="5" name="Group 5"/>
          <p:cNvGrpSpPr/>
          <p:nvPr/>
        </p:nvGrpSpPr>
        <p:grpSpPr>
          <a:xfrm>
            <a:off x="8527520" y="441475"/>
            <a:ext cx="1392230" cy="13922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73E0"/>
            </a:solidFill>
          </p:spPr>
        </p:sp>
        <p:sp>
          <p:nvSpPr>
            <p:cNvPr id="7" name="TextBox 7"/>
            <p:cNvSpPr txBox="1"/>
            <p:nvPr/>
          </p:nvSpPr>
          <p:spPr>
            <a:xfrm>
              <a:off x="76200" y="123825"/>
              <a:ext cx="660400" cy="612775"/>
            </a:xfrm>
            <a:prstGeom prst="rect">
              <a:avLst/>
            </a:prstGeom>
          </p:spPr>
          <p:txBody>
            <a:bodyPr lIns="50800" tIns="50800" rIns="50800" bIns="50800" rtlCol="0" anchor="ctr"/>
            <a:lstStyle/>
            <a:p>
              <a:pPr algn="ctr">
                <a:lnSpc>
                  <a:spcPts val="2536"/>
                </a:lnSpc>
              </a:pPr>
              <a:endParaRPr/>
            </a:p>
          </p:txBody>
        </p:sp>
      </p:grpSp>
      <p:grpSp>
        <p:nvGrpSpPr>
          <p:cNvPr id="8" name="Group 8"/>
          <p:cNvGrpSpPr/>
          <p:nvPr/>
        </p:nvGrpSpPr>
        <p:grpSpPr>
          <a:xfrm>
            <a:off x="8527520" y="3758494"/>
            <a:ext cx="1392230" cy="139223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73E0"/>
            </a:solidFill>
          </p:spPr>
        </p:sp>
        <p:sp>
          <p:nvSpPr>
            <p:cNvPr id="10" name="TextBox 10"/>
            <p:cNvSpPr txBox="1"/>
            <p:nvPr/>
          </p:nvSpPr>
          <p:spPr>
            <a:xfrm>
              <a:off x="76200" y="123825"/>
              <a:ext cx="660400" cy="612775"/>
            </a:xfrm>
            <a:prstGeom prst="rect">
              <a:avLst/>
            </a:prstGeom>
          </p:spPr>
          <p:txBody>
            <a:bodyPr lIns="50800" tIns="50800" rIns="50800" bIns="50800" rtlCol="0" anchor="ctr"/>
            <a:lstStyle/>
            <a:p>
              <a:pPr algn="ctr">
                <a:lnSpc>
                  <a:spcPts val="2536"/>
                </a:lnSpc>
              </a:pPr>
              <a:endParaRPr/>
            </a:p>
          </p:txBody>
        </p:sp>
      </p:grpSp>
      <p:grpSp>
        <p:nvGrpSpPr>
          <p:cNvPr id="11" name="Group 11"/>
          <p:cNvGrpSpPr/>
          <p:nvPr/>
        </p:nvGrpSpPr>
        <p:grpSpPr>
          <a:xfrm>
            <a:off x="8527520" y="7141607"/>
            <a:ext cx="1392230" cy="139223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73E0"/>
            </a:solidFill>
          </p:spPr>
        </p:sp>
        <p:sp>
          <p:nvSpPr>
            <p:cNvPr id="13" name="TextBox 13"/>
            <p:cNvSpPr txBox="1"/>
            <p:nvPr/>
          </p:nvSpPr>
          <p:spPr>
            <a:xfrm>
              <a:off x="76200" y="123825"/>
              <a:ext cx="660400" cy="612775"/>
            </a:xfrm>
            <a:prstGeom prst="rect">
              <a:avLst/>
            </a:prstGeom>
          </p:spPr>
          <p:txBody>
            <a:bodyPr lIns="50800" tIns="50800" rIns="50800" bIns="50800" rtlCol="0" anchor="ctr"/>
            <a:lstStyle/>
            <a:p>
              <a:pPr algn="ctr">
                <a:lnSpc>
                  <a:spcPts val="2536"/>
                </a:lnSpc>
              </a:pPr>
              <a:endParaRPr/>
            </a:p>
          </p:txBody>
        </p:sp>
      </p:grpSp>
      <p:sp>
        <p:nvSpPr>
          <p:cNvPr id="14" name="Freeform 14"/>
          <p:cNvSpPr/>
          <p:nvPr/>
        </p:nvSpPr>
        <p:spPr>
          <a:xfrm>
            <a:off x="8941477" y="674362"/>
            <a:ext cx="564317" cy="902907"/>
          </a:xfrm>
          <a:custGeom>
            <a:avLst/>
            <a:gdLst/>
            <a:ahLst/>
            <a:cxnLst/>
            <a:rect l="l" t="t" r="r" b="b"/>
            <a:pathLst>
              <a:path w="564317" h="902907">
                <a:moveTo>
                  <a:pt x="0" y="0"/>
                </a:moveTo>
                <a:lnTo>
                  <a:pt x="564317" y="0"/>
                </a:lnTo>
                <a:lnTo>
                  <a:pt x="564317" y="902907"/>
                </a:lnTo>
                <a:lnTo>
                  <a:pt x="0" y="9029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8941477" y="3951817"/>
            <a:ext cx="598882" cy="958212"/>
          </a:xfrm>
          <a:custGeom>
            <a:avLst/>
            <a:gdLst/>
            <a:ahLst/>
            <a:cxnLst/>
            <a:rect l="l" t="t" r="r" b="b"/>
            <a:pathLst>
              <a:path w="598882" h="958212">
                <a:moveTo>
                  <a:pt x="0" y="0"/>
                </a:moveTo>
                <a:lnTo>
                  <a:pt x="598882" y="0"/>
                </a:lnTo>
                <a:lnTo>
                  <a:pt x="598882" y="958212"/>
                </a:lnTo>
                <a:lnTo>
                  <a:pt x="0" y="9582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8891721" y="7334930"/>
            <a:ext cx="698394" cy="1015846"/>
          </a:xfrm>
          <a:custGeom>
            <a:avLst/>
            <a:gdLst/>
            <a:ahLst/>
            <a:cxnLst/>
            <a:rect l="l" t="t" r="r" b="b"/>
            <a:pathLst>
              <a:path w="698394" h="1015846">
                <a:moveTo>
                  <a:pt x="0" y="0"/>
                </a:moveTo>
                <a:lnTo>
                  <a:pt x="698394" y="0"/>
                </a:lnTo>
                <a:lnTo>
                  <a:pt x="698394" y="1015846"/>
                </a:lnTo>
                <a:lnTo>
                  <a:pt x="0" y="10158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1647429" y="7876147"/>
            <a:ext cx="6084042" cy="792426"/>
          </a:xfrm>
          <a:prstGeom prst="rect">
            <a:avLst/>
          </a:prstGeom>
        </p:spPr>
        <p:txBody>
          <a:bodyPr lIns="0" tIns="0" rIns="0" bIns="0" rtlCol="0" anchor="t">
            <a:spAutoFit/>
          </a:bodyPr>
          <a:lstStyle/>
          <a:p>
            <a:pPr algn="ctr">
              <a:lnSpc>
                <a:spcPts val="6072"/>
              </a:lnSpc>
            </a:pPr>
            <a:r>
              <a:rPr lang="en-US" sz="6072">
                <a:solidFill>
                  <a:srgbClr val="444443"/>
                </a:solidFill>
                <a:latin typeface="Muli Ultra-Bold"/>
              </a:rPr>
              <a:t>Deployment</a:t>
            </a:r>
          </a:p>
        </p:txBody>
      </p:sp>
      <p:sp>
        <p:nvSpPr>
          <p:cNvPr id="18" name="TextBox 18"/>
          <p:cNvSpPr txBox="1"/>
          <p:nvPr/>
        </p:nvSpPr>
        <p:spPr>
          <a:xfrm>
            <a:off x="10264289" y="412742"/>
            <a:ext cx="5041305" cy="482212"/>
          </a:xfrm>
          <a:prstGeom prst="rect">
            <a:avLst/>
          </a:prstGeom>
        </p:spPr>
        <p:txBody>
          <a:bodyPr lIns="0" tIns="0" rIns="0" bIns="0" rtlCol="0" anchor="t">
            <a:spAutoFit/>
          </a:bodyPr>
          <a:lstStyle/>
          <a:p>
            <a:pPr algn="l">
              <a:lnSpc>
                <a:spcPts val="3836"/>
              </a:lnSpc>
            </a:pPr>
            <a:r>
              <a:rPr lang="en-US" sz="3487">
                <a:solidFill>
                  <a:srgbClr val="FF914D"/>
                </a:solidFill>
                <a:latin typeface="Muli Bold"/>
              </a:rPr>
              <a:t>EDA</a:t>
            </a:r>
          </a:p>
        </p:txBody>
      </p:sp>
      <p:sp>
        <p:nvSpPr>
          <p:cNvPr id="19" name="TextBox 19"/>
          <p:cNvSpPr txBox="1"/>
          <p:nvPr/>
        </p:nvSpPr>
        <p:spPr>
          <a:xfrm>
            <a:off x="10264289" y="3729761"/>
            <a:ext cx="5041305" cy="482212"/>
          </a:xfrm>
          <a:prstGeom prst="rect">
            <a:avLst/>
          </a:prstGeom>
        </p:spPr>
        <p:txBody>
          <a:bodyPr lIns="0" tIns="0" rIns="0" bIns="0" rtlCol="0" anchor="t">
            <a:spAutoFit/>
          </a:bodyPr>
          <a:lstStyle/>
          <a:p>
            <a:pPr algn="l">
              <a:lnSpc>
                <a:spcPts val="3836"/>
              </a:lnSpc>
            </a:pPr>
            <a:r>
              <a:rPr lang="en-US" sz="3487">
                <a:solidFill>
                  <a:srgbClr val="FF914D"/>
                </a:solidFill>
                <a:latin typeface="Muli Bold"/>
              </a:rPr>
              <a:t>Cluster Analysis</a:t>
            </a:r>
          </a:p>
        </p:txBody>
      </p:sp>
      <p:sp>
        <p:nvSpPr>
          <p:cNvPr id="20" name="TextBox 20"/>
          <p:cNvSpPr txBox="1"/>
          <p:nvPr/>
        </p:nvSpPr>
        <p:spPr>
          <a:xfrm>
            <a:off x="10264289" y="992807"/>
            <a:ext cx="7782544" cy="2222022"/>
          </a:xfrm>
          <a:prstGeom prst="rect">
            <a:avLst/>
          </a:prstGeom>
        </p:spPr>
        <p:txBody>
          <a:bodyPr lIns="0" tIns="0" rIns="0" bIns="0" rtlCol="0" anchor="t">
            <a:spAutoFit/>
          </a:bodyPr>
          <a:lstStyle/>
          <a:p>
            <a:pPr marL="543809" lvl="1" indent="-271904" algn="l">
              <a:lnSpc>
                <a:spcPts val="3526"/>
              </a:lnSpc>
              <a:buAutoNum type="arabicPeriod"/>
            </a:pPr>
            <a:r>
              <a:rPr lang="en-US" sz="2518">
                <a:solidFill>
                  <a:srgbClr val="737373"/>
                </a:solidFill>
                <a:latin typeface="Muli"/>
              </a:rPr>
              <a:t>Siapa top 5 customer dengan pembelian terbanyak?</a:t>
            </a:r>
          </a:p>
          <a:p>
            <a:pPr marL="543809" lvl="1" indent="-271904" algn="l">
              <a:lnSpc>
                <a:spcPts val="3526"/>
              </a:lnSpc>
              <a:buAutoNum type="arabicPeriod"/>
            </a:pPr>
            <a:r>
              <a:rPr lang="en-US" sz="2518">
                <a:solidFill>
                  <a:srgbClr val="737373"/>
                </a:solidFill>
                <a:latin typeface="Muli"/>
              </a:rPr>
              <a:t>Kapan waktu pembelian dengan jumlah customer terbanyak? (Misal hari apa, jam berapa, bulan apa, minggu ke berapa, dst).</a:t>
            </a:r>
          </a:p>
        </p:txBody>
      </p:sp>
      <p:sp>
        <p:nvSpPr>
          <p:cNvPr id="21" name="TextBox 21"/>
          <p:cNvSpPr txBox="1"/>
          <p:nvPr/>
        </p:nvSpPr>
        <p:spPr>
          <a:xfrm>
            <a:off x="10264289" y="4309826"/>
            <a:ext cx="7241115" cy="2222022"/>
          </a:xfrm>
          <a:prstGeom prst="rect">
            <a:avLst/>
          </a:prstGeom>
        </p:spPr>
        <p:txBody>
          <a:bodyPr lIns="0" tIns="0" rIns="0" bIns="0" rtlCol="0" anchor="t">
            <a:spAutoFit/>
          </a:bodyPr>
          <a:lstStyle/>
          <a:p>
            <a:pPr marL="543809" lvl="1" indent="-271904" algn="l">
              <a:lnSpc>
                <a:spcPts val="3526"/>
              </a:lnSpc>
              <a:buAutoNum type="arabicPeriod"/>
            </a:pPr>
            <a:r>
              <a:rPr lang="en-US" sz="2518">
                <a:solidFill>
                  <a:srgbClr val="737373"/>
                </a:solidFill>
                <a:latin typeface="Muli"/>
              </a:rPr>
              <a:t>Apa karakteristik/ciri utama dari masing-masing cluster?</a:t>
            </a:r>
          </a:p>
          <a:p>
            <a:pPr marL="543809" lvl="1" indent="-271904" algn="l">
              <a:lnSpc>
                <a:spcPts val="3526"/>
              </a:lnSpc>
              <a:buAutoNum type="arabicPeriod"/>
            </a:pPr>
            <a:r>
              <a:rPr lang="en-US" sz="2518">
                <a:solidFill>
                  <a:srgbClr val="737373"/>
                </a:solidFill>
                <a:latin typeface="Muli"/>
              </a:rPr>
              <a:t>Rekomendasikan promo apa yang kira-kira cocok untuk diberikan ke masing-masing cluster?</a:t>
            </a:r>
          </a:p>
        </p:txBody>
      </p:sp>
      <p:sp>
        <p:nvSpPr>
          <p:cNvPr id="22" name="TextBox 22"/>
          <p:cNvSpPr txBox="1"/>
          <p:nvPr/>
        </p:nvSpPr>
        <p:spPr>
          <a:xfrm>
            <a:off x="10264289" y="7112874"/>
            <a:ext cx="5041305" cy="482212"/>
          </a:xfrm>
          <a:prstGeom prst="rect">
            <a:avLst/>
          </a:prstGeom>
        </p:spPr>
        <p:txBody>
          <a:bodyPr lIns="0" tIns="0" rIns="0" bIns="0" rtlCol="0" anchor="t">
            <a:spAutoFit/>
          </a:bodyPr>
          <a:lstStyle/>
          <a:p>
            <a:pPr algn="l">
              <a:lnSpc>
                <a:spcPts val="3836"/>
              </a:lnSpc>
            </a:pPr>
            <a:r>
              <a:rPr lang="en-US" sz="3487">
                <a:solidFill>
                  <a:srgbClr val="FF914D"/>
                </a:solidFill>
                <a:latin typeface="Muli Bold"/>
              </a:rPr>
              <a:t>Non-UK Segmentation</a:t>
            </a:r>
          </a:p>
        </p:txBody>
      </p:sp>
      <p:sp>
        <p:nvSpPr>
          <p:cNvPr id="23" name="TextBox 23"/>
          <p:cNvSpPr txBox="1"/>
          <p:nvPr/>
        </p:nvSpPr>
        <p:spPr>
          <a:xfrm>
            <a:off x="10264289" y="7690336"/>
            <a:ext cx="7556113" cy="2222022"/>
          </a:xfrm>
          <a:prstGeom prst="rect">
            <a:avLst/>
          </a:prstGeom>
        </p:spPr>
        <p:txBody>
          <a:bodyPr lIns="0" tIns="0" rIns="0" bIns="0" rtlCol="0" anchor="t">
            <a:spAutoFit/>
          </a:bodyPr>
          <a:lstStyle/>
          <a:p>
            <a:pPr marL="543809" lvl="1" indent="-271904" algn="l">
              <a:lnSpc>
                <a:spcPts val="3526"/>
              </a:lnSpc>
              <a:buAutoNum type="arabicPeriod"/>
            </a:pPr>
            <a:r>
              <a:rPr lang="en-US" sz="2518">
                <a:solidFill>
                  <a:srgbClr val="737373"/>
                </a:solidFill>
                <a:latin typeface="Muli"/>
              </a:rPr>
              <a:t>Bagaimana jika segmentation difokuskan untuk customer di luar UK? Apakah terdapat insight yang menarik?</a:t>
            </a:r>
          </a:p>
          <a:p>
            <a:pPr marL="543809" lvl="1" indent="-271904" algn="l">
              <a:lnSpc>
                <a:spcPts val="3526"/>
              </a:lnSpc>
              <a:buAutoNum type="arabicPeriod"/>
            </a:pPr>
            <a:r>
              <a:rPr lang="en-US" sz="2518">
                <a:solidFill>
                  <a:srgbClr val="737373"/>
                </a:solidFill>
                <a:latin typeface="Muli"/>
              </a:rPr>
              <a:t>Apa karakteristik utama dari cluster-cluster non UK?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9096" y="2673294"/>
            <a:ext cx="5621949" cy="6585006"/>
          </a:xfrm>
          <a:custGeom>
            <a:avLst/>
            <a:gdLst/>
            <a:ahLst/>
            <a:cxnLst/>
            <a:rect l="l" t="t" r="r" b="b"/>
            <a:pathLst>
              <a:path w="5621949" h="6585006">
                <a:moveTo>
                  <a:pt x="0" y="0"/>
                </a:moveTo>
                <a:lnTo>
                  <a:pt x="5621948" y="0"/>
                </a:lnTo>
                <a:lnTo>
                  <a:pt x="5621948" y="6585006"/>
                </a:lnTo>
                <a:lnTo>
                  <a:pt x="0" y="6585006"/>
                </a:lnTo>
                <a:lnTo>
                  <a:pt x="0" y="0"/>
                </a:lnTo>
                <a:close/>
              </a:path>
            </a:pathLst>
          </a:custGeom>
          <a:blipFill>
            <a:blip r:embed="rId2"/>
            <a:stretch>
              <a:fillRect/>
            </a:stretch>
          </a:blipFill>
        </p:spPr>
      </p:sp>
      <p:sp>
        <p:nvSpPr>
          <p:cNvPr id="3" name="Freeform 3"/>
          <p:cNvSpPr/>
          <p:nvPr/>
        </p:nvSpPr>
        <p:spPr>
          <a:xfrm>
            <a:off x="5342103" y="1028700"/>
            <a:ext cx="11917197" cy="3989417"/>
          </a:xfrm>
          <a:custGeom>
            <a:avLst/>
            <a:gdLst/>
            <a:ahLst/>
            <a:cxnLst/>
            <a:rect l="l" t="t" r="r" b="b"/>
            <a:pathLst>
              <a:path w="11917197" h="3989417">
                <a:moveTo>
                  <a:pt x="0" y="0"/>
                </a:moveTo>
                <a:lnTo>
                  <a:pt x="11917197" y="0"/>
                </a:lnTo>
                <a:lnTo>
                  <a:pt x="11917197" y="3989417"/>
                </a:lnTo>
                <a:lnTo>
                  <a:pt x="0" y="3989417"/>
                </a:lnTo>
                <a:lnTo>
                  <a:pt x="0" y="0"/>
                </a:lnTo>
                <a:close/>
              </a:path>
            </a:pathLst>
          </a:custGeom>
          <a:blipFill>
            <a:blip r:embed="rId3"/>
            <a:stretch>
              <a:fillRect/>
            </a:stretch>
          </a:blipFill>
        </p:spPr>
      </p:sp>
      <p:sp>
        <p:nvSpPr>
          <p:cNvPr id="4" name="TextBox 4"/>
          <p:cNvSpPr txBox="1"/>
          <p:nvPr/>
        </p:nvSpPr>
        <p:spPr>
          <a:xfrm>
            <a:off x="1570551" y="1152525"/>
            <a:ext cx="2645991" cy="792426"/>
          </a:xfrm>
          <a:prstGeom prst="rect">
            <a:avLst/>
          </a:prstGeom>
        </p:spPr>
        <p:txBody>
          <a:bodyPr lIns="0" tIns="0" rIns="0" bIns="0" rtlCol="0" anchor="t">
            <a:spAutoFit/>
          </a:bodyPr>
          <a:lstStyle/>
          <a:p>
            <a:pPr algn="ctr">
              <a:lnSpc>
                <a:spcPts val="6072"/>
              </a:lnSpc>
            </a:pPr>
            <a:r>
              <a:rPr lang="en-US" sz="6072">
                <a:solidFill>
                  <a:srgbClr val="444443"/>
                </a:solidFill>
                <a:latin typeface="Muli Ultra-Bold"/>
              </a:rPr>
              <a:t>EDA</a:t>
            </a:r>
          </a:p>
        </p:txBody>
      </p:sp>
      <p:sp>
        <p:nvSpPr>
          <p:cNvPr id="5" name="TextBox 5"/>
          <p:cNvSpPr txBox="1"/>
          <p:nvPr/>
        </p:nvSpPr>
        <p:spPr>
          <a:xfrm>
            <a:off x="5671178" y="5310654"/>
            <a:ext cx="11563512" cy="542925"/>
          </a:xfrm>
          <a:prstGeom prst="rect">
            <a:avLst/>
          </a:prstGeom>
        </p:spPr>
        <p:txBody>
          <a:bodyPr lIns="0" tIns="0" rIns="0" bIns="0" rtlCol="0" anchor="t">
            <a:spAutoFit/>
          </a:bodyPr>
          <a:lstStyle/>
          <a:p>
            <a:pPr algn="l">
              <a:lnSpc>
                <a:spcPts val="4304"/>
              </a:lnSpc>
            </a:pPr>
            <a:r>
              <a:rPr lang="en-US" sz="3587">
                <a:solidFill>
                  <a:srgbClr val="FF914D"/>
                </a:solidFill>
                <a:latin typeface="Muli Ultra-Bold"/>
              </a:rPr>
              <a:t>Top 5 Customer dengan Pembelian Terbanyak</a:t>
            </a:r>
          </a:p>
        </p:txBody>
      </p:sp>
      <p:sp>
        <p:nvSpPr>
          <p:cNvPr id="6" name="TextBox 6"/>
          <p:cNvSpPr txBox="1"/>
          <p:nvPr/>
        </p:nvSpPr>
        <p:spPr>
          <a:xfrm>
            <a:off x="5671178" y="6005979"/>
            <a:ext cx="11765970" cy="3252321"/>
          </a:xfrm>
          <a:prstGeom prst="rect">
            <a:avLst/>
          </a:prstGeom>
        </p:spPr>
        <p:txBody>
          <a:bodyPr lIns="0" tIns="0" rIns="0" bIns="0" rtlCol="0" anchor="t">
            <a:spAutoFit/>
          </a:bodyPr>
          <a:lstStyle/>
          <a:p>
            <a:pPr algn="l">
              <a:lnSpc>
                <a:spcPts val="2913"/>
              </a:lnSpc>
            </a:pPr>
            <a:r>
              <a:rPr lang="en-US" sz="2080">
                <a:solidFill>
                  <a:srgbClr val="737373"/>
                </a:solidFill>
                <a:latin typeface="Muli"/>
              </a:rPr>
              <a:t>Berikut adalah top 5 pelanggan dengan pembelian terbanyak:</a:t>
            </a:r>
          </a:p>
          <a:p>
            <a:pPr marL="449256" lvl="1" indent="-224628" algn="l">
              <a:lnSpc>
                <a:spcPts val="2913"/>
              </a:lnSpc>
              <a:buFont typeface="Arial"/>
              <a:buChar char="•"/>
            </a:pPr>
            <a:r>
              <a:rPr lang="en-US" sz="2080">
                <a:solidFill>
                  <a:srgbClr val="737373"/>
                </a:solidFill>
                <a:latin typeface="Muli"/>
              </a:rPr>
              <a:t>Pelanggan dengan </a:t>
            </a:r>
            <a:r>
              <a:rPr lang="en-US" sz="2080">
                <a:solidFill>
                  <a:srgbClr val="737373"/>
                </a:solidFill>
                <a:latin typeface="Muli Bold"/>
              </a:rPr>
              <a:t>ID 17841</a:t>
            </a:r>
            <a:r>
              <a:rPr lang="en-US" sz="2080">
                <a:solidFill>
                  <a:srgbClr val="737373"/>
                </a:solidFill>
                <a:latin typeface="Muli"/>
              </a:rPr>
              <a:t> melakukan pembelian paling sering, yaitu sebanyak 7847 kali.</a:t>
            </a:r>
          </a:p>
          <a:p>
            <a:pPr marL="449256" lvl="1" indent="-224628" algn="l">
              <a:lnSpc>
                <a:spcPts val="2913"/>
              </a:lnSpc>
              <a:buFont typeface="Arial"/>
              <a:buChar char="•"/>
            </a:pPr>
            <a:r>
              <a:rPr lang="en-US" sz="2080">
                <a:solidFill>
                  <a:srgbClr val="737373"/>
                </a:solidFill>
                <a:latin typeface="Muli"/>
              </a:rPr>
              <a:t>Pelanggan dengan </a:t>
            </a:r>
            <a:r>
              <a:rPr lang="en-US" sz="2080">
                <a:solidFill>
                  <a:srgbClr val="737373"/>
                </a:solidFill>
                <a:latin typeface="Muli Bold"/>
              </a:rPr>
              <a:t>ID 14911</a:t>
            </a:r>
            <a:r>
              <a:rPr lang="en-US" sz="2080">
                <a:solidFill>
                  <a:srgbClr val="737373"/>
                </a:solidFill>
                <a:latin typeface="Muli"/>
              </a:rPr>
              <a:t> dan </a:t>
            </a:r>
            <a:r>
              <a:rPr lang="en-US" sz="2080">
                <a:solidFill>
                  <a:srgbClr val="737373"/>
                </a:solidFill>
                <a:latin typeface="Muli Bold"/>
              </a:rPr>
              <a:t>14096</a:t>
            </a:r>
            <a:r>
              <a:rPr lang="en-US" sz="2080">
                <a:solidFill>
                  <a:srgbClr val="737373"/>
                </a:solidFill>
                <a:latin typeface="Muli"/>
              </a:rPr>
              <a:t> memiliki frekuensi pembelian yang hampir sama, yaitu sekitar 5675 dan 5111 kali.</a:t>
            </a:r>
          </a:p>
          <a:p>
            <a:pPr marL="449256" lvl="1" indent="-224628" algn="l">
              <a:lnSpc>
                <a:spcPts val="2913"/>
              </a:lnSpc>
              <a:buFont typeface="Arial"/>
              <a:buChar char="•"/>
            </a:pPr>
            <a:r>
              <a:rPr lang="en-US" sz="2080">
                <a:solidFill>
                  <a:srgbClr val="737373"/>
                </a:solidFill>
                <a:latin typeface="Muli"/>
              </a:rPr>
              <a:t>Pelanggan dengan </a:t>
            </a:r>
            <a:r>
              <a:rPr lang="en-US" sz="2080">
                <a:solidFill>
                  <a:srgbClr val="737373"/>
                </a:solidFill>
                <a:latin typeface="Muli Bold"/>
              </a:rPr>
              <a:t>ID 12748</a:t>
            </a:r>
            <a:r>
              <a:rPr lang="en-US" sz="2080">
                <a:solidFill>
                  <a:srgbClr val="737373"/>
                </a:solidFill>
                <a:latin typeface="Muli"/>
              </a:rPr>
              <a:t> dan </a:t>
            </a:r>
            <a:r>
              <a:rPr lang="en-US" sz="2080">
                <a:solidFill>
                  <a:srgbClr val="737373"/>
                </a:solidFill>
                <a:latin typeface="Muli Bold"/>
              </a:rPr>
              <a:t>14606</a:t>
            </a:r>
            <a:r>
              <a:rPr lang="en-US" sz="2080">
                <a:solidFill>
                  <a:srgbClr val="737373"/>
                </a:solidFill>
                <a:latin typeface="Muli"/>
              </a:rPr>
              <a:t> memiliki frekuensi pembelian yang relatif lebih sedikit dibandingkan dengan 3 pelanggan di atas, yaitu sekitar 4595 dan 2700 kali.</a:t>
            </a:r>
          </a:p>
          <a:p>
            <a:pPr algn="l">
              <a:lnSpc>
                <a:spcPts val="2913"/>
              </a:lnSpc>
            </a:pPr>
            <a:endParaRPr lang="en-US" sz="2080">
              <a:solidFill>
                <a:srgbClr val="737373"/>
              </a:solidFill>
              <a:latin typeface="Muli"/>
            </a:endParaRPr>
          </a:p>
          <a:p>
            <a:pPr algn="l">
              <a:lnSpc>
                <a:spcPts val="2913"/>
              </a:lnSpc>
            </a:pPr>
            <a:r>
              <a:rPr lang="en-US" sz="2080">
                <a:solidFill>
                  <a:srgbClr val="737373"/>
                </a:solidFill>
                <a:latin typeface="Muli"/>
              </a:rPr>
              <a:t>Data ini menunjukkan bahwa 5 pelanggan ini merupakan pelanggan yang sangat aktif dan potensial untuk meningkatkan penjualan.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2523</Words>
  <Application>Microsoft Office PowerPoint</Application>
  <PresentationFormat>Custom</PresentationFormat>
  <Paragraphs>231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Muli Bold</vt:lpstr>
      <vt:lpstr>Muli Ultra-Bold</vt:lpstr>
      <vt:lpstr>Calibri</vt:lpstr>
      <vt:lpstr>Arial</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RFM - Clustering K-Means</dc:title>
  <cp:lastModifiedBy>Filbert Leonardo</cp:lastModifiedBy>
  <cp:revision>2</cp:revision>
  <dcterms:created xsi:type="dcterms:W3CDTF">2006-08-16T00:00:00Z</dcterms:created>
  <dcterms:modified xsi:type="dcterms:W3CDTF">2024-05-03T16:28:03Z</dcterms:modified>
  <dc:identifier>DAGEKHFJ0gg</dc:identifier>
</cp:coreProperties>
</file>